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XWndL74gy76cs/pGD8VKqpnlh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US$ billions</c:v>
                </c:pt>
              </c:strCache>
            </c:strRef>
          </c:tx>
          <c:spPr>
            <a:solidFill>
              <a:srgbClr val="14406B">
                <a:alpha val="100000"/>
              </a:srgb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4406B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B64-4CC0-A6D3-F0DDEB9FC743}"/>
              </c:ext>
            </c:extLst>
          </c:dPt>
          <c:dPt>
            <c:idx val="1"/>
            <c:invertIfNegative val="0"/>
            <c:bubble3D val="0"/>
            <c:spPr>
              <a:solidFill>
                <a:srgbClr val="14406B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B64-4CC0-A6D3-F0DDEB9FC743}"/>
              </c:ext>
            </c:extLst>
          </c:dPt>
          <c:dPt>
            <c:idx val="2"/>
            <c:invertIfNegative val="0"/>
            <c:bubble3D val="0"/>
            <c:spPr>
              <a:solidFill>
                <a:srgbClr val="0E9F6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9B64-4CC0-A6D3-F0DDEB9FC743}"/>
              </c:ext>
            </c:extLst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1B2A3B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Low-end need
(WEF / AfDB)</c:v>
                </c:pt>
                <c:pt idx="1">
                  <c:v>High-end need
(Carnegie)</c:v>
                </c:pt>
                <c:pt idx="2">
                  <c:v>Raised to date
(startups)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2.5</c:v>
                </c:pt>
                <c:pt idx="1">
                  <c:v>7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64-4CC0-A6D3-F0DDEB9FC7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5F6C7B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9EEF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9AA7B4"/>
                </a:solidFill>
                <a:latin typeface="Calibri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 funding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0E9F6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28C-4F5F-85A9-49E36BBAC286}"/>
              </c:ext>
            </c:extLst>
          </c:dPt>
          <c:dPt>
            <c:idx val="1"/>
            <c:bubble3D val="0"/>
            <c:spPr>
              <a:solidFill>
                <a:srgbClr val="DDE6E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28C-4F5F-85A9-49E36BBAC286}"/>
              </c:ext>
            </c:extLst>
          </c:dPt>
          <c:cat>
            <c:strRef>
              <c:f>Sheet1!$A$2:$A$3</c:f>
              <c:strCache>
                <c:ptCount val="2"/>
                <c:pt idx="0">
                  <c:v>Four countries</c:v>
                </c:pt>
                <c:pt idx="1">
                  <c:v>Other 51 AU states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8C-4F5F-85A9-49E36BBAC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US$ billions</c:v>
                </c:pt>
              </c:strCache>
            </c:strRef>
          </c:tx>
          <c:spPr>
            <a:solidFill>
              <a:srgbClr val="14406B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297-4483-AA75-8DDB98DB74F7}"/>
              </c:ext>
            </c:extLst>
          </c:dPt>
          <c:dPt>
            <c:idx val="1"/>
            <c:invertIfNegative val="0"/>
            <c:bubble3D val="0"/>
            <c:spPr>
              <a:solidFill>
                <a:srgbClr val="0E9F6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297-4483-AA75-8DDB98DB74F7}"/>
              </c:ext>
            </c:extLst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1B2A3B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Anthropic (annualised revenue, mid-2026)</c:v>
                </c:pt>
                <c:pt idx="1">
                  <c:v>Zambia (national GDP, 2024)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97-4483-AA75-8DDB98DB74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50" b="0" i="0" u="none" strike="noStrike">
                <a:solidFill>
                  <a:srgbClr val="5F6C7B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E9EEF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9AA7B4"/>
                </a:solidFill>
                <a:latin typeface="Calibri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f088ebc4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g3f088ebc48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g3f088ebc48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outube.com/shorts/GsIRzTY3lWc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u.int/en/documents/20240809/continental-artificial-intelligence-strategy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ortoisemedia.com/data/global-a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502920" y="1316968"/>
            <a:ext cx="57606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4000"/>
              <a:buFont typeface="Cambria"/>
              <a:buNone/>
            </a:pPr>
            <a:r>
              <a:rPr lang="en-US" sz="40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Digital Transformation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4000"/>
              <a:buFont typeface="Cambria"/>
              <a:buNone/>
            </a:pPr>
            <a:r>
              <a:rPr lang="en-US" sz="40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&amp; Data Governance.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502920" y="3184818"/>
            <a:ext cx="5486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Through the lens of Africa.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530352" y="3977640"/>
            <a:ext cx="0" cy="502920"/>
          </a:xfrm>
          <a:prstGeom prst="straightConnector1">
            <a:avLst/>
          </a:prstGeom>
          <a:noFill/>
          <a:ln w="31750" cap="flat" cmpd="sng">
            <a:solidFill>
              <a:srgbClr val="0E9F6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1"/>
          <p:cNvSpPr/>
          <p:nvPr/>
        </p:nvSpPr>
        <p:spPr>
          <a:xfrm>
            <a:off x="685800" y="3950208"/>
            <a:ext cx="36576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Facilitator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Pendo Manjele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450" y="0"/>
            <a:ext cx="2021100" cy="11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457200" y="514642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Where does Africa rank in the global AI race?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0" descr="assets/rank2_crop.png"/>
          <p:cNvPicPr preferRelativeResize="0"/>
          <p:nvPr/>
        </p:nvPicPr>
        <p:blipFill rotWithShape="1">
          <a:blip r:embed="rId3">
            <a:alphaModFix/>
          </a:blip>
          <a:srcRect b="44583"/>
          <a:stretch/>
        </p:blipFill>
        <p:spPr>
          <a:xfrm>
            <a:off x="1059628" y="1119125"/>
            <a:ext cx="7024748" cy="3988650"/>
          </a:xfrm>
          <a:prstGeom prst="rect">
            <a:avLst/>
          </a:prstGeom>
          <a:noFill/>
          <a:ln>
            <a:noFill/>
          </a:ln>
          <a:effectLst>
            <a:outerShdw blurRad="114300" dist="25400" dir="27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169" name="Google Shape;169;p10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10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Where does Africa rank in the global AI race?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1" descr="assets/rank3_cro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5850" y="1215475"/>
            <a:ext cx="4154309" cy="3818300"/>
          </a:xfrm>
          <a:prstGeom prst="rect">
            <a:avLst/>
          </a:prstGeom>
          <a:noFill/>
          <a:ln>
            <a:noFill/>
          </a:ln>
          <a:effectLst>
            <a:outerShdw blurRad="114300" dist="25400" dir="27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178" name="Google Shape;178;p11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11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457200" y="621792"/>
            <a:ext cx="8412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400"/>
              <a:buFont typeface="Cambria"/>
              <a:buNone/>
            </a:pPr>
            <a:r>
              <a:rPr lang="en-US" sz="24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Africa is powering AI. </a:t>
            </a:r>
            <a:r>
              <a:rPr lang="en-US" sz="2400" b="1" i="1" u="none" strike="noStrike" cap="none">
                <a:solidFill>
                  <a:srgbClr val="0A7B55"/>
                </a:solidFill>
                <a:latin typeface="Cambria"/>
                <a:ea typeface="Cambria"/>
                <a:cs typeface="Cambria"/>
                <a:sym typeface="Cambria"/>
              </a:rPr>
              <a:t>Just not at the point of value-adding.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457200" y="1234440"/>
            <a:ext cx="2688336" cy="2487168"/>
          </a:xfrm>
          <a:prstGeom prst="roundRect">
            <a:avLst>
              <a:gd name="adj" fmla="val 2941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"/>
          <p:cNvSpPr/>
          <p:nvPr/>
        </p:nvSpPr>
        <p:spPr>
          <a:xfrm>
            <a:off x="658368" y="1417320"/>
            <a:ext cx="402336" cy="4023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75" y="1521927"/>
            <a:ext cx="193121" cy="19312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/>
          <p:nvPr/>
        </p:nvSpPr>
        <p:spPr>
          <a:xfrm>
            <a:off x="1170432" y="1472184"/>
            <a:ext cx="181965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Critical Minerals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658368" y="1947672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2000"/>
              <a:buFont typeface="Cambria"/>
              <a:buNone/>
            </a:pPr>
            <a:r>
              <a:rPr lang="en-US" sz="2000" b="1" i="0" u="none" strike="noStrike" cap="none">
                <a:solidFill>
                  <a:srgbClr val="0A7B55"/>
                </a:solidFill>
                <a:latin typeface="Cambria"/>
                <a:ea typeface="Cambria"/>
                <a:cs typeface="Cambria"/>
                <a:sym typeface="Cambria"/>
              </a:rPr>
              <a:t>30% → 10%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658368" y="2368296"/>
            <a:ext cx="22860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Africa holds 30% of the world’s critical mineral reserves that power AI hardware — but captures only 10% of the revenue they generate.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658368" y="3410712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800"/>
              <a:buFont typeface="Calibri"/>
              <a:buNone/>
            </a:pPr>
            <a:r>
              <a:rPr lang="en-US" sz="80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ODI Global; Brookings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3291840" y="1234440"/>
            <a:ext cx="2688336" cy="2487168"/>
          </a:xfrm>
          <a:prstGeom prst="roundRect">
            <a:avLst>
              <a:gd name="adj" fmla="val 2941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"/>
          <p:cNvSpPr/>
          <p:nvPr/>
        </p:nvSpPr>
        <p:spPr>
          <a:xfrm>
            <a:off x="3493008" y="1417320"/>
            <a:ext cx="402336" cy="4023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1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7615" y="1521927"/>
            <a:ext cx="193121" cy="19312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/>
          <p:nvPr/>
        </p:nvSpPr>
        <p:spPr>
          <a:xfrm>
            <a:off x="4005072" y="1472184"/>
            <a:ext cx="181965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3493008" y="1947672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2000"/>
              <a:buFont typeface="Cambria"/>
              <a:buNone/>
            </a:pPr>
            <a:r>
              <a:rPr lang="en-US" sz="2000" b="1" i="0" u="none" strike="noStrike" cap="none">
                <a:solidFill>
                  <a:srgbClr val="0A7B55"/>
                </a:solidFill>
                <a:latin typeface="Cambria"/>
                <a:ea typeface="Cambria"/>
                <a:cs typeface="Cambria"/>
                <a:sym typeface="Cambria"/>
              </a:rPr>
              <a:t>$39M → $356M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3493008" y="2368296"/>
            <a:ext cx="22860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Africa’s own AI training-data market is projected to grow nearly 10x by 2032 — yet remains a rounding error next to the global AI economy it feeds.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3493008" y="3410712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800"/>
              <a:buFont typeface="Calibri"/>
              <a:buNone/>
            </a:pPr>
            <a:r>
              <a:rPr lang="en-US" sz="80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Credence Research, 2023–2032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6126480" y="1234440"/>
            <a:ext cx="2688336" cy="2487168"/>
          </a:xfrm>
          <a:prstGeom prst="roundRect">
            <a:avLst>
              <a:gd name="adj" fmla="val 2941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"/>
          <p:cNvSpPr/>
          <p:nvPr/>
        </p:nvSpPr>
        <p:spPr>
          <a:xfrm>
            <a:off x="6327648" y="1417320"/>
            <a:ext cx="402336" cy="4023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1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2255" y="1521927"/>
            <a:ext cx="193121" cy="19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2"/>
          <p:cNvSpPr/>
          <p:nvPr/>
        </p:nvSpPr>
        <p:spPr>
          <a:xfrm>
            <a:off x="6839712" y="1472184"/>
            <a:ext cx="181965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Labour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6327648" y="1947672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2000"/>
              <a:buFont typeface="Cambria"/>
              <a:buNone/>
            </a:pPr>
            <a:r>
              <a:rPr lang="en-US" sz="2000" b="1" i="0" u="none" strike="noStrike" cap="none">
                <a:solidFill>
                  <a:srgbClr val="0A7B55"/>
                </a:solidFill>
                <a:latin typeface="Cambria"/>
                <a:ea typeface="Cambria"/>
                <a:cs typeface="Cambria"/>
                <a:sym typeface="Cambria"/>
              </a:rPr>
              <a:t>$1.32–$2/hr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6327648" y="2368296"/>
            <a:ext cx="22860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Kenyan workers were paid this to make ChatGPT safer — while OpenAI paid the outsourcing firm up to $12.50/hr per worker for the same task.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6327648" y="3410712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800"/>
              <a:buFont typeface="Calibri"/>
              <a:buNone/>
            </a:pPr>
            <a:r>
              <a:rPr lang="en-US" sz="80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Time (2023); CBS 60 Minutes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457200" y="3913632"/>
            <a:ext cx="8229600" cy="841248"/>
          </a:xfrm>
          <a:prstGeom prst="roundRect">
            <a:avLst>
              <a:gd name="adj" fmla="val 7609"/>
            </a:avLst>
          </a:prstGeom>
          <a:solidFill>
            <a:srgbClr val="1440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"/>
          <p:cNvSpPr/>
          <p:nvPr/>
        </p:nvSpPr>
        <p:spPr>
          <a:xfrm>
            <a:off x="749808" y="4041648"/>
            <a:ext cx="768096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Clr>
                <a:srgbClr val="7FD6B4"/>
              </a:buClr>
              <a:buSzPts val="1150"/>
              <a:buFont typeface="Calibri"/>
              <a:buNone/>
            </a:pPr>
            <a:r>
              <a:rPr lang="en-US" sz="1150" b="1" i="0" u="none" strike="noStrike" cap="none">
                <a:solidFill>
                  <a:srgbClr val="7FD6B4"/>
                </a:solidFill>
                <a:latin typeface="Calibri"/>
                <a:ea typeface="Calibri"/>
                <a:cs typeface="Calibri"/>
                <a:sym typeface="Calibri"/>
              </a:rPr>
              <a:t>Africa’s benefit?  </a:t>
            </a:r>
            <a:r>
              <a:rPr lang="en-US" sz="11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2.5% of the global AI market. 0.3% of global AI investment.  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Clr>
                <a:srgbClr val="C9D8E8"/>
              </a:buClr>
              <a:buSzPts val="1150"/>
              <a:buFont typeface="Calibri"/>
              <a:buNone/>
            </a:pPr>
            <a:r>
              <a:rPr lang="en-US" sz="1150" b="0" i="1" u="none" strike="noStrike" cap="none">
                <a:solidFill>
                  <a:srgbClr val="C9D8E8"/>
                </a:solidFill>
                <a:latin typeface="Calibri"/>
                <a:ea typeface="Calibri"/>
                <a:cs typeface="Calibri"/>
                <a:sym typeface="Calibri"/>
              </a:rPr>
              <a:t>Every input comes from Africa — the minerals, the data, the labour. Almost none of the value comes back.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12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I. THE PATTERN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Five centuries. One script. New commodities.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13"/>
          <p:cNvCxnSpPr/>
          <p:nvPr/>
        </p:nvCxnSpPr>
        <p:spPr>
          <a:xfrm>
            <a:off x="777240" y="2651760"/>
            <a:ext cx="7589520" cy="0"/>
          </a:xfrm>
          <a:prstGeom prst="straightConnector1">
            <a:avLst/>
          </a:prstGeom>
          <a:noFill/>
          <a:ln w="19050" cap="flat" cmpd="sng">
            <a:solidFill>
              <a:srgbClr val="DCE4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13"/>
          <p:cNvSpPr/>
          <p:nvPr/>
        </p:nvSpPr>
        <p:spPr>
          <a:xfrm>
            <a:off x="694944" y="2569464"/>
            <a:ext cx="164592" cy="164592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91440" y="2084832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1500s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45720" y="2907792"/>
            <a:ext cx="146304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Gold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2212848" y="2569464"/>
            <a:ext cx="164592" cy="164592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1609344" y="2084832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1600–1800s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1563624" y="2907792"/>
            <a:ext cx="146304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Enslaved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3730752" y="2569464"/>
            <a:ext cx="164592" cy="164592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3127248" y="2084832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1800s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3081528" y="2907792"/>
            <a:ext cx="146304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Rubber,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ivory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5248656" y="2569464"/>
            <a:ext cx="164592" cy="164592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>
            <a:off x="4645152" y="2084832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1900s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4599432" y="2907792"/>
            <a:ext cx="146304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Copper,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oil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6766560" y="2569464"/>
            <a:ext cx="164592" cy="164592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6163056" y="2084832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2000s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6117336" y="2907792"/>
            <a:ext cx="146304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Coltan,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cobalt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8229600" y="2514600"/>
            <a:ext cx="274320" cy="274320"/>
          </a:xfrm>
          <a:prstGeom prst="ellipse">
            <a:avLst/>
          </a:prstGeom>
          <a:solidFill>
            <a:srgbClr val="1440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680960" y="2084832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7635240" y="2907792"/>
            <a:ext cx="146304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Data, attention,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minerals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457200" y="4069080"/>
            <a:ext cx="8229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1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Each new technological era reaches into the continent for a new raw resource. The destination of the value has not changed.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13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/>
        </p:nvSpPr>
        <p:spPr>
          <a:xfrm>
            <a:off x="457200" y="182880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I. THE PATTERN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457200" y="214884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4800"/>
              <a:buFont typeface="Cambria"/>
              <a:buNone/>
            </a:pPr>
            <a:r>
              <a:rPr lang="en-US" sz="48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Critical Minerals.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14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I. THE PATTERN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The ratio that runs the continent.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548640" y="1600200"/>
            <a:ext cx="384048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8800"/>
              <a:buFont typeface="Cambria"/>
              <a:buNone/>
            </a:pPr>
            <a:r>
              <a:rPr lang="en-US" sz="8800" b="1" i="0" u="none" strike="noStrike" cap="none">
                <a:solidFill>
                  <a:srgbClr val="0A7B55"/>
                </a:solidFill>
                <a:latin typeface="Cambria"/>
                <a:ea typeface="Cambria"/>
                <a:cs typeface="Cambria"/>
                <a:sym typeface="Cambria"/>
              </a:rPr>
              <a:t>30%</a:t>
            </a:r>
            <a:endParaRPr sz="8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548640" y="3108960"/>
            <a:ext cx="3840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of the world’s critical mineral reserves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sit on the African continent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15"/>
          <p:cNvCxnSpPr/>
          <p:nvPr/>
        </p:nvCxnSpPr>
        <p:spPr>
          <a:xfrm>
            <a:off x="4572000" y="1783080"/>
            <a:ext cx="0" cy="1828800"/>
          </a:xfrm>
          <a:prstGeom prst="straightConnector1">
            <a:avLst/>
          </a:prstGeom>
          <a:noFill/>
          <a:ln w="15875" cap="flat" cmpd="sng">
            <a:solidFill>
              <a:srgbClr val="DCE4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15"/>
          <p:cNvSpPr/>
          <p:nvPr/>
        </p:nvSpPr>
        <p:spPr>
          <a:xfrm>
            <a:off x="4754880" y="1600200"/>
            <a:ext cx="384048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8800"/>
              <a:buFont typeface="Cambria"/>
              <a:buNone/>
            </a:pPr>
            <a:r>
              <a:rPr lang="en-US" sz="8800" b="1" i="0" u="none" strike="noStrike" cap="none">
                <a:solidFill>
                  <a:srgbClr val="14406B"/>
                </a:solidFill>
                <a:latin typeface="Cambria"/>
                <a:ea typeface="Cambria"/>
                <a:cs typeface="Cambria"/>
                <a:sym typeface="Cambria"/>
              </a:rPr>
              <a:t>10%</a:t>
            </a:r>
            <a:endParaRPr sz="8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4754880" y="3108960"/>
            <a:ext cx="3840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of the revenue from those minerals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stays in African economies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457200" y="4343400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850"/>
              <a:buFont typeface="Calibri"/>
              <a:buNone/>
            </a:pPr>
            <a:r>
              <a:rPr lang="en-US" sz="85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Source: ODI Global; Brookings — Africa’s strategic positioning in the critical minerals race.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15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/>
          <p:nvPr/>
        </p:nvSpPr>
        <p:spPr>
          <a:xfrm>
            <a:off x="502920" y="1234440"/>
            <a:ext cx="548640" cy="548640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566" y="1377086"/>
            <a:ext cx="263347" cy="26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/>
          <p:nvPr/>
        </p:nvSpPr>
        <p:spPr>
          <a:xfrm>
            <a:off x="1234440" y="1353312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CASE · IN THE NEWS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/>
          <p:nvPr/>
        </p:nvSpPr>
        <p:spPr>
          <a:xfrm>
            <a:off x="502920" y="2057400"/>
            <a:ext cx="81381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3200"/>
              <a:buFont typeface="Cambria"/>
              <a:buNone/>
            </a:pPr>
            <a:r>
              <a:rPr lang="en-US" sz="32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“Zambia rejects US critical minerals deal over preferential access terms.”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502920" y="3657600"/>
            <a:ext cx="731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300"/>
              <a:buFont typeface="Calibri"/>
              <a:buNone/>
            </a:pPr>
            <a:r>
              <a:rPr lang="en-US" sz="1300" b="0" i="1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Preferential access for one partner is exactly the clause African negotiators are learning to refuse.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16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CASE · DATA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Data for infrastructure &amp; aid.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548640" y="1737360"/>
            <a:ext cx="566928" cy="566928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041" y="1884761"/>
            <a:ext cx="272125" cy="2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/>
          <p:nvPr/>
        </p:nvSpPr>
        <p:spPr>
          <a:xfrm>
            <a:off x="1371600" y="1719072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Health data in exchange for aid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1371600" y="2066544"/>
            <a:ext cx="73152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The US sought access to national health data from several African states — Zambia among them — as a condition attached to aid.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548640" y="3063240"/>
            <a:ext cx="566928" cy="566928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3" name="Google Shape;283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041" y="3210641"/>
            <a:ext cx="272125" cy="2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7"/>
          <p:cNvSpPr/>
          <p:nvPr/>
        </p:nvSpPr>
        <p:spPr>
          <a:xfrm>
            <a:off x="1371600" y="3044952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Data stored offshore — until now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1371600" y="3392424"/>
            <a:ext cx="73152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African data has historically been centred outside the continent. In response, a growing number of African states now have policies restricting sensitive and personal data to storage within the continent.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17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CASE · LABOUR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Cheap labour.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457200" y="1600200"/>
            <a:ext cx="82296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6600"/>
              <a:buFont typeface="Cambria"/>
              <a:buNone/>
            </a:pPr>
            <a:r>
              <a:rPr lang="en-US" sz="6600" b="1" i="0" u="none" strike="noStrike" cap="none">
                <a:solidFill>
                  <a:srgbClr val="14406B"/>
                </a:solidFill>
                <a:latin typeface="Cambria"/>
                <a:ea typeface="Cambria"/>
                <a:cs typeface="Cambria"/>
                <a:sym typeface="Cambria"/>
              </a:rPr>
              <a:t>$1.32–$2/hr</a:t>
            </a:r>
            <a:endParaRPr sz="6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457200" y="2880360"/>
            <a:ext cx="7680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Kenyan workers were paid this to label AI training data and moderate content — filtering the worst of the internet to make ChatGPT safer — while the outsourcing firm was paid up to $12.50/hr per worker for the same task.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457200" y="3886200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900"/>
              <a:buFont typeface="Calibri"/>
              <a:buNone/>
            </a:pPr>
            <a:r>
              <a:rPr lang="en-US" sz="90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Source: Time investigation, Jan 2023; CBS 60 Minutes.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18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CASE · GOVERNANCE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9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Governance is catching up.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548640" y="1645920"/>
            <a:ext cx="548640" cy="548640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286" y="1788566"/>
            <a:ext cx="263347" cy="26334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9"/>
          <p:cNvSpPr/>
          <p:nvPr/>
        </p:nvSpPr>
        <p:spPr>
          <a:xfrm>
            <a:off x="1353312" y="1627632"/>
            <a:ext cx="73152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550"/>
              <a:buFont typeface="Calibri"/>
              <a:buNone/>
            </a:pPr>
            <a:r>
              <a:rPr lang="en-US" sz="15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AU Continental AI Strategy</a:t>
            </a:r>
            <a:endParaRPr sz="15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1353312" y="1938528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 continent-level strategy adopted by the African Union to coordinate how member states approach AI.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548640" y="2606040"/>
            <a:ext cx="548640" cy="548640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p1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286" y="2748686"/>
            <a:ext cx="263347" cy="26334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/>
          <p:nvPr/>
        </p:nvSpPr>
        <p:spPr>
          <a:xfrm>
            <a:off x="1353312" y="2587752"/>
            <a:ext cx="73152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550"/>
              <a:buFont typeface="Calibri"/>
              <a:buNone/>
            </a:pPr>
            <a:r>
              <a:rPr lang="en-US" sz="15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National AI strategies</a:t>
            </a:r>
            <a:endParaRPr sz="15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1353312" y="2898648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Individual countries now have AI strategies of their own — a growing patchwork of national approaches.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548640" y="3566160"/>
            <a:ext cx="548640" cy="548640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1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286" y="3708806"/>
            <a:ext cx="263347" cy="26334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9"/>
          <p:cNvSpPr/>
          <p:nvPr/>
        </p:nvSpPr>
        <p:spPr>
          <a:xfrm>
            <a:off x="1353312" y="3547872"/>
            <a:ext cx="73152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550"/>
              <a:buFont typeface="Calibri"/>
              <a:buNone/>
            </a:pPr>
            <a:r>
              <a:rPr lang="en-US" sz="15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Data protection laws</a:t>
            </a:r>
            <a:endParaRPr sz="15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9"/>
          <p:cNvSpPr/>
          <p:nvPr/>
        </p:nvSpPr>
        <p:spPr>
          <a:xfrm>
            <a:off x="1353312" y="3858768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Data protection legislation and frameworks are spreading across the continent, setting rules for how data is collected and used.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9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19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THE LONG VIEW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The Industrial Revolution…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457200" y="1170432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Each revolution didn't replace the last one — it was built on top of it.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457200" y="3246120"/>
            <a:ext cx="1938528" cy="960120"/>
          </a:xfrm>
          <a:prstGeom prst="roundRect">
            <a:avLst>
              <a:gd name="adj" fmla="val 6667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03504" y="3355848"/>
            <a:ext cx="164592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450"/>
              <a:buFont typeface="Calibri"/>
              <a:buNone/>
            </a:pPr>
            <a:r>
              <a:rPr lang="en-US" sz="14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Industry 1.0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Steam power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17th century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2596896" y="2770632"/>
            <a:ext cx="1938528" cy="960120"/>
          </a:xfrm>
          <a:prstGeom prst="roundRect">
            <a:avLst>
              <a:gd name="adj" fmla="val 6667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743200" y="2880360"/>
            <a:ext cx="164592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450"/>
              <a:buFont typeface="Calibri"/>
              <a:buNone/>
            </a:pPr>
            <a:r>
              <a:rPr lang="en-US" sz="14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Industry 2.0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Mass production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18th century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4736592" y="2295144"/>
            <a:ext cx="1938528" cy="960120"/>
          </a:xfrm>
          <a:prstGeom prst="roundRect">
            <a:avLst>
              <a:gd name="adj" fmla="val 6667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882896" y="2404872"/>
            <a:ext cx="164592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450"/>
              <a:buFont typeface="Calibri"/>
              <a:buNone/>
            </a:pPr>
            <a:r>
              <a:rPr lang="en-US" sz="14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Industry 3.0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Automation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20th century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876288" y="1819656"/>
            <a:ext cx="1938528" cy="960120"/>
          </a:xfrm>
          <a:prstGeom prst="roundRect">
            <a:avLst>
              <a:gd name="adj" fmla="val 6667"/>
            </a:avLst>
          </a:prstGeom>
          <a:solidFill>
            <a:srgbClr val="14406B"/>
          </a:solidFill>
          <a:ln>
            <a:noFill/>
          </a:ln>
          <a:effectLst>
            <a:outerShdw blurRad="101600" dist="25400" dir="27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022592" y="1929384"/>
            <a:ext cx="164592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50"/>
              <a:buFont typeface="Calibri"/>
              <a:buNone/>
            </a:pPr>
            <a:r>
              <a:rPr lang="en-US" sz="14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Industry 4.0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CFE3D9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CFE3D9"/>
                </a:solidFill>
                <a:latin typeface="Calibri"/>
                <a:ea typeface="Calibri"/>
                <a:cs typeface="Calibri"/>
                <a:sym typeface="Calibri"/>
              </a:rPr>
              <a:t>IoT &amp; big data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AFC4DC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AFC4DC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57200" y="443484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Africa entered 1.0–3.0 mostly as a resource supplier. The question for 4.0: </a:t>
            </a:r>
            <a:r>
              <a:rPr lang="en-US" sz="1250" b="1" i="1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repeat that pattern — or break it?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2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The continental ambition.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457200" y="1152144"/>
            <a:ext cx="53949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AU Continental AI Strategy — adopted by the AU Executive Council, 45th Ordinary Session, Accra, July 2024.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847088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0"/>
          <p:cNvSpPr/>
          <p:nvPr/>
        </p:nvSpPr>
        <p:spPr>
          <a:xfrm>
            <a:off x="841248" y="1828800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350"/>
              <a:buFont typeface="Calibri"/>
              <a:buNone/>
            </a:pPr>
            <a:r>
              <a:rPr lang="en-US" sz="13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Harness AI’s benefits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2304288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/>
          <p:nvPr/>
        </p:nvSpPr>
        <p:spPr>
          <a:xfrm>
            <a:off x="841248" y="2286000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350"/>
              <a:buFont typeface="Calibri"/>
              <a:buNone/>
            </a:pPr>
            <a:r>
              <a:rPr lang="en-US" sz="13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Build AI capabilities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2761488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0"/>
          <p:cNvSpPr/>
          <p:nvPr/>
        </p:nvSpPr>
        <p:spPr>
          <a:xfrm>
            <a:off x="841248" y="2743200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350"/>
              <a:buFont typeface="Calibri"/>
              <a:buNone/>
            </a:pPr>
            <a:r>
              <a:rPr lang="en-US" sz="13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Minimise risks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3218688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0"/>
          <p:cNvSpPr/>
          <p:nvPr/>
        </p:nvSpPr>
        <p:spPr>
          <a:xfrm>
            <a:off x="841248" y="3200400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350"/>
              <a:buFont typeface="Calibri"/>
              <a:buNone/>
            </a:pPr>
            <a:r>
              <a:rPr lang="en-US" sz="13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Stimulate investment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3675888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/>
          <p:nvPr/>
        </p:nvSpPr>
        <p:spPr>
          <a:xfrm>
            <a:off x="841248" y="3657600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350"/>
              <a:buFont typeface="Calibri"/>
              <a:buNone/>
            </a:pPr>
            <a:r>
              <a:rPr lang="en-US" sz="13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Foster global cooperation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457200" y="4251960"/>
            <a:ext cx="4572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1050"/>
              <a:buFont typeface="Calibri"/>
              <a:buNone/>
            </a:pPr>
            <a:r>
              <a:rPr lang="en-US" sz="105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Anchored in AU Agenda 2063.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6126480" y="1691640"/>
            <a:ext cx="2560320" cy="2651760"/>
          </a:xfrm>
          <a:prstGeom prst="roundRect">
            <a:avLst>
              <a:gd name="adj" fmla="val 3571"/>
            </a:avLst>
          </a:prstGeom>
          <a:solidFill>
            <a:srgbClr val="14406B"/>
          </a:solidFill>
          <a:ln>
            <a:noFill/>
          </a:ln>
          <a:effectLst>
            <a:outerShdw blurRad="127000" dist="38100" dir="27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"/>
          <p:cNvSpPr/>
          <p:nvPr/>
        </p:nvSpPr>
        <p:spPr>
          <a:xfrm>
            <a:off x="6126480" y="2194560"/>
            <a:ext cx="25603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mbria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$1.5T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6355080" y="3154680"/>
            <a:ext cx="21031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C9D8E8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9D8E8"/>
                </a:solidFill>
                <a:latin typeface="Calibri"/>
                <a:ea typeface="Calibri"/>
                <a:cs typeface="Calibri"/>
                <a:sym typeface="Calibri"/>
              </a:rPr>
              <a:t>projected economic value AI could generate for 1.3 billion people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20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Then there is the maths.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457200" y="1152144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Independent estimates of Africa’s AI infrastructure funding gap vs. what African AI startups have actually raised to date ($B).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9" name="Google Shape;349;p21"/>
          <p:cNvGraphicFramePr/>
          <p:nvPr/>
        </p:nvGraphicFramePr>
        <p:xfrm>
          <a:off x="457200" y="1600200"/>
          <a:ext cx="539496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0" name="Google Shape;350;p21"/>
          <p:cNvSpPr/>
          <p:nvPr/>
        </p:nvSpPr>
        <p:spPr>
          <a:xfrm>
            <a:off x="6172200" y="2148840"/>
            <a:ext cx="2514600" cy="1554480"/>
          </a:xfrm>
          <a:prstGeom prst="roundRect">
            <a:avLst>
              <a:gd name="adj" fmla="val 5294"/>
            </a:avLst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1"/>
          <p:cNvSpPr/>
          <p:nvPr/>
        </p:nvSpPr>
        <p:spPr>
          <a:xfrm>
            <a:off x="6400800" y="2377440"/>
            <a:ext cx="2057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Even the low estimate is several times what has actually been raised.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457200" y="4526280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850"/>
              <a:buFont typeface="Calibri"/>
              <a:buNone/>
            </a:pPr>
            <a:r>
              <a:rPr lang="en-US" sz="85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Sources: WEF (2025), AfDB green-compute estimate; Carnegie Endowment; StartupList Africa funding tracker (to June 2025).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21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And the money that exists goes to four countries.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1" name="Google Shape;361;p22"/>
          <p:cNvGraphicFramePr/>
          <p:nvPr/>
        </p:nvGraphicFramePr>
        <p:xfrm>
          <a:off x="502920" y="1463040"/>
          <a:ext cx="31089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2" name="Google Shape;362;p22"/>
          <p:cNvSpPr/>
          <p:nvPr/>
        </p:nvSpPr>
        <p:spPr>
          <a:xfrm>
            <a:off x="1170432" y="2651760"/>
            <a:ext cx="1783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3300"/>
              <a:buFont typeface="Cambria"/>
              <a:buNone/>
            </a:pPr>
            <a:r>
              <a:rPr lang="en-US" sz="33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83%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2"/>
          <p:cNvSpPr/>
          <p:nvPr/>
        </p:nvSpPr>
        <p:spPr>
          <a:xfrm>
            <a:off x="4023360" y="1737360"/>
            <a:ext cx="466344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700"/>
              <a:buFont typeface="Calibri"/>
              <a:buNone/>
            </a:pPr>
            <a:r>
              <a:rPr lang="en-US" sz="17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83% of AI funding on the continent flows to just four countries.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4023360" y="2560320"/>
            <a:ext cx="46634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Kenya   ·   Nigeria   ·   South Africa   ·   Egypt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2"/>
          <p:cNvSpPr/>
          <p:nvPr/>
        </p:nvSpPr>
        <p:spPr>
          <a:xfrm>
            <a:off x="4023360" y="301752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The remaining 17% is spread across the other 51 AU member states.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4023360" y="3794760"/>
            <a:ext cx="457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9411"/>
              </a:lnSpc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850"/>
              <a:buFont typeface="Calibri"/>
              <a:buNone/>
            </a:pPr>
            <a:r>
              <a:rPr lang="en-US" sz="85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Source: AU Commissioner for Infrastructure &amp; Energy, Ethio Tech Expo 2025 (Q1 2024 AI startup funding).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2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22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3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Technology is powering economies.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457200" y="1152144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One AI company’s annualised revenue, next to the GDP of an entire nation ($B).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6" name="Google Shape;376;p23"/>
          <p:cNvGraphicFramePr/>
          <p:nvPr/>
        </p:nvGraphicFramePr>
        <p:xfrm>
          <a:off x="457200" y="1737360"/>
          <a:ext cx="539496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7" name="Google Shape;377;p23"/>
          <p:cNvSpPr/>
          <p:nvPr/>
        </p:nvSpPr>
        <p:spPr>
          <a:xfrm>
            <a:off x="6172200" y="1828800"/>
            <a:ext cx="2514600" cy="2103120"/>
          </a:xfrm>
          <a:prstGeom prst="roundRect">
            <a:avLst>
              <a:gd name="adj" fmla="val 3913"/>
            </a:avLst>
          </a:prstGeom>
          <a:solidFill>
            <a:srgbClr val="14406B"/>
          </a:solidFill>
          <a:ln>
            <a:noFill/>
          </a:ln>
          <a:effectLst>
            <a:outerShdw blurRad="127000" dist="38100" dir="27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3"/>
          <p:cNvSpPr/>
          <p:nvPr/>
        </p:nvSpPr>
        <p:spPr>
          <a:xfrm>
            <a:off x="6172200" y="2148840"/>
            <a:ext cx="2514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~1.8x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3"/>
          <p:cNvSpPr/>
          <p:nvPr/>
        </p:nvSpPr>
        <p:spPr>
          <a:xfrm>
            <a:off x="6400800" y="2971800"/>
            <a:ext cx="20574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C9D8E8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C9D8E8"/>
                </a:solidFill>
                <a:latin typeface="Calibri"/>
                <a:ea typeface="Calibri"/>
                <a:cs typeface="Calibri"/>
                <a:sym typeface="Calibri"/>
              </a:rPr>
              <a:t>Anthropic’s revenue now runs at nearly twice Zambia’s entire national GDP.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457200" y="4343400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850"/>
              <a:buFont typeface="Calibri"/>
              <a:buNone/>
            </a:pPr>
            <a:r>
              <a:rPr lang="en-US" sz="85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Sources: World Bank (Zambia GDP, 2024, $26.33B); Bloomberg / VentureBeat / Anthropic disclosures (revenue run-rate, Apr–Jun 2026).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23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777240"/>
            <a:ext cx="502920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4"/>
          <p:cNvSpPr/>
          <p:nvPr/>
        </p:nvSpPr>
        <p:spPr>
          <a:xfrm>
            <a:off x="502920" y="1508760"/>
            <a:ext cx="813816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3400"/>
              <a:buFont typeface="Cambria"/>
              <a:buNone/>
            </a:pPr>
            <a:r>
              <a:rPr lang="en-US" sz="3400" b="1" i="1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Anthropic made Zambia’s whole GDP in revenue this year.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4"/>
          <p:cNvSpPr/>
          <p:nvPr/>
        </p:nvSpPr>
        <p:spPr>
          <a:xfrm>
            <a:off x="502920" y="2788920"/>
            <a:ext cx="8138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Vusi Thembekwayo</a:t>
            </a: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   ·   YouTube Shorts   ·   Published 24 June 2026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4"/>
          <p:cNvSpPr/>
          <p:nvPr/>
        </p:nvSpPr>
        <p:spPr>
          <a:xfrm>
            <a:off x="502920" y="3401568"/>
            <a:ext cx="81381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Watch the clip:  </a:t>
            </a:r>
            <a:r>
              <a:rPr lang="en-US" sz="12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youtube.com/shorts/GsIRzTY3lWc</a:t>
            </a:r>
            <a:endParaRPr sz="1200" b="1" i="0" u="none" strike="noStrike" cap="none" dirty="0">
              <a:solidFill>
                <a:srgbClr val="0A7B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00"/>
              <a:buFont typeface="Calibri"/>
              <a:buNone/>
            </a:pPr>
            <a:endParaRPr sz="1200" b="1" dirty="0">
              <a:solidFill>
                <a:srgbClr val="0A7B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1" name="Google Shape;391;p24"/>
          <p:cNvCxnSpPr/>
          <p:nvPr/>
        </p:nvCxnSpPr>
        <p:spPr>
          <a:xfrm>
            <a:off x="502920" y="3931920"/>
            <a:ext cx="8138160" cy="0"/>
          </a:xfrm>
          <a:prstGeom prst="straightConnector1">
            <a:avLst/>
          </a:prstGeom>
          <a:noFill/>
          <a:ln w="9525" cap="flat" cmpd="sng">
            <a:solidFill>
              <a:srgbClr val="DCE4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2" name="Google Shape;392;p24"/>
          <p:cNvSpPr/>
          <p:nvPr/>
        </p:nvSpPr>
        <p:spPr>
          <a:xfrm>
            <a:off x="502920" y="4069080"/>
            <a:ext cx="81381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1000"/>
              <a:buFont typeface="Calibri"/>
              <a:buNone/>
            </a:pPr>
            <a:r>
              <a:rPr lang="en-US" sz="100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Anthropic’s revenue run-rate is independently reported at $45–47B (Apr–Jun 2026); Zambia’s GDP is $26.3B (World Bank, 2024). The comparison holds — if anything, it understates the gap.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24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5"/>
          <p:cNvSpPr/>
          <p:nvPr/>
        </p:nvSpPr>
        <p:spPr>
          <a:xfrm>
            <a:off x="457200" y="137160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MENTIMETER 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5"/>
          <p:cNvSpPr/>
          <p:nvPr/>
        </p:nvSpPr>
        <p:spPr>
          <a:xfrm>
            <a:off x="457200" y="1783080"/>
            <a:ext cx="804672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3000"/>
              <a:buFont typeface="Cambria"/>
              <a:buNone/>
            </a:pPr>
            <a:r>
              <a:rPr lang="en-US" sz="30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If one company’s revenue can rival a nation’s entire GDP, who actually holds the power at the negotiating table?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5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25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Case in point: the Washington Accords.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9" name="Google Shape;409;p29"/>
          <p:cNvCxnSpPr/>
          <p:nvPr/>
        </p:nvCxnSpPr>
        <p:spPr>
          <a:xfrm>
            <a:off x="621792" y="1554480"/>
            <a:ext cx="0" cy="2395728"/>
          </a:xfrm>
          <a:prstGeom prst="straightConnector1">
            <a:avLst/>
          </a:prstGeom>
          <a:noFill/>
          <a:ln w="19050" cap="flat" cmpd="sng">
            <a:solidFill>
              <a:srgbClr val="DCE4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0" name="Google Shape;410;p29"/>
          <p:cNvSpPr/>
          <p:nvPr/>
        </p:nvSpPr>
        <p:spPr>
          <a:xfrm>
            <a:off x="557784" y="1499616"/>
            <a:ext cx="128016" cy="12801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9"/>
          <p:cNvSpPr/>
          <p:nvPr/>
        </p:nvSpPr>
        <p:spPr>
          <a:xfrm>
            <a:off x="868680" y="1444752"/>
            <a:ext cx="169164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Jan–Feb 2025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9"/>
          <p:cNvSpPr/>
          <p:nvPr/>
        </p:nvSpPr>
        <p:spPr>
          <a:xfrm>
            <a:off x="2651760" y="1444752"/>
            <a:ext cx="603504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M23 rebels (widely reported to be Rwanda-backed) occupy Goma, then Bukavu. Millions displaced.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557784" y="2167128"/>
            <a:ext cx="128016" cy="12801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9"/>
          <p:cNvSpPr/>
          <p:nvPr/>
        </p:nvSpPr>
        <p:spPr>
          <a:xfrm>
            <a:off x="868680" y="2112264"/>
            <a:ext cx="169164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Feb 2025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9"/>
          <p:cNvSpPr/>
          <p:nvPr/>
        </p:nvSpPr>
        <p:spPr>
          <a:xfrm>
            <a:off x="2651760" y="2112264"/>
            <a:ext cx="603504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President Tshisekedi writes to President Trump: minerals access in exchange for security assistance.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9"/>
          <p:cNvSpPr/>
          <p:nvPr/>
        </p:nvSpPr>
        <p:spPr>
          <a:xfrm>
            <a:off x="557784" y="2834640"/>
            <a:ext cx="128016" cy="12801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9"/>
          <p:cNvSpPr/>
          <p:nvPr/>
        </p:nvSpPr>
        <p:spPr>
          <a:xfrm>
            <a:off x="868680" y="2779776"/>
            <a:ext cx="169164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27 Jun 2025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9"/>
          <p:cNvSpPr/>
          <p:nvPr/>
        </p:nvSpPr>
        <p:spPr>
          <a:xfrm>
            <a:off x="2651760" y="2779776"/>
            <a:ext cx="603504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Peace agreement signed at foreign-minister level in Washington — the economic / minerals framework is not yet included.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9"/>
          <p:cNvSpPr/>
          <p:nvPr/>
        </p:nvSpPr>
        <p:spPr>
          <a:xfrm>
            <a:off x="557784" y="3502152"/>
            <a:ext cx="128016" cy="12801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9"/>
          <p:cNvSpPr/>
          <p:nvPr/>
        </p:nvSpPr>
        <p:spPr>
          <a:xfrm>
            <a:off x="868680" y="3447288"/>
            <a:ext cx="169164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7 Nov – 4 Dec 2025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/>
          <p:nvPr/>
        </p:nvSpPr>
        <p:spPr>
          <a:xfrm>
            <a:off x="2651760" y="3447288"/>
            <a:ext cx="603504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Regional Economic Integration Framework signed (7 Nov); full Washington Accords signed by heads of state Tshisekedi &amp; Kagame (4 Dec), with Trump presiding.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/>
          <p:nvPr/>
        </p:nvSpPr>
        <p:spPr>
          <a:xfrm>
            <a:off x="457200" y="4206240"/>
            <a:ext cx="8229600" cy="566928"/>
          </a:xfrm>
          <a:prstGeom prst="roundRect">
            <a:avLst>
              <a:gd name="adj" fmla="val 9677"/>
            </a:avLst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9"/>
          <p:cNvSpPr/>
          <p:nvPr/>
        </p:nvSpPr>
        <p:spPr>
          <a:xfrm>
            <a:off x="713232" y="4315968"/>
            <a:ext cx="7772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The pattern:  </a:t>
            </a:r>
            <a:r>
              <a:rPr lang="en-US" sz="1100" b="0" i="1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emergency → speed → a mining-cooperation framework agreed well before its enforcement mechanics were tested.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9"/>
          <p:cNvSpPr/>
          <p:nvPr/>
        </p:nvSpPr>
        <p:spPr>
          <a:xfrm>
            <a:off x="457200" y="4850892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AFRICAN INTELLIGENCE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9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29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6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6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Before sovereignty, electricity.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6"/>
          <p:cNvSpPr/>
          <p:nvPr/>
        </p:nvSpPr>
        <p:spPr>
          <a:xfrm>
            <a:off x="548640" y="1737360"/>
            <a:ext cx="685800" cy="685800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948" y="1915668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6"/>
          <p:cNvSpPr/>
          <p:nvPr/>
        </p:nvSpPr>
        <p:spPr>
          <a:xfrm>
            <a:off x="1463040" y="1554480"/>
            <a:ext cx="420624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6000"/>
              <a:buFont typeface="Cambria"/>
              <a:buNone/>
            </a:pPr>
            <a:r>
              <a:rPr lang="en-US" sz="6000" b="1" i="0" u="none" strike="noStrike" cap="none">
                <a:solidFill>
                  <a:srgbClr val="14406B"/>
                </a:solidFill>
                <a:latin typeface="Cambria"/>
                <a:ea typeface="Cambria"/>
                <a:cs typeface="Cambria"/>
                <a:sym typeface="Cambria"/>
              </a:rPr>
              <a:t>~600M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6"/>
          <p:cNvSpPr/>
          <p:nvPr/>
        </p:nvSpPr>
        <p:spPr>
          <a:xfrm>
            <a:off x="1481328" y="2606040"/>
            <a:ext cx="42062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300"/>
              <a:buFont typeface="Calibri"/>
              <a:buNone/>
            </a:pPr>
            <a:r>
              <a:rPr lang="en-US" sz="13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sub-Saharan Africans lack access to electricity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5989320" y="1645920"/>
            <a:ext cx="2743200" cy="1417320"/>
          </a:xfrm>
          <a:prstGeom prst="roundRect">
            <a:avLst>
              <a:gd name="adj" fmla="val 5806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6"/>
          <p:cNvSpPr/>
          <p:nvPr/>
        </p:nvSpPr>
        <p:spPr>
          <a:xfrm>
            <a:off x="6217920" y="1828800"/>
            <a:ext cx="22860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Electrification has barely kept pace with population growth since 2020 — the absolute gap has stalled, not closed.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6"/>
          <p:cNvSpPr/>
          <p:nvPr/>
        </p:nvSpPr>
        <p:spPr>
          <a:xfrm>
            <a:off x="548640" y="3383280"/>
            <a:ext cx="804672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800"/>
              <a:buFont typeface="Cambria"/>
              <a:buNone/>
            </a:pPr>
            <a:r>
              <a:rPr lang="en-US" sz="1800" b="1" i="1" u="none" strike="noStrike" cap="none">
                <a:solidFill>
                  <a:srgbClr val="0A7B55"/>
                </a:solidFill>
                <a:latin typeface="Cambria"/>
                <a:ea typeface="Cambria"/>
                <a:cs typeface="Cambria"/>
                <a:sym typeface="Cambria"/>
              </a:rPr>
              <a:t>“You cannot run a data centre on aspiration alone.”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6"/>
          <p:cNvSpPr/>
          <p:nvPr/>
        </p:nvSpPr>
        <p:spPr>
          <a:xfrm>
            <a:off x="548640" y="3977640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900"/>
              <a:buFont typeface="Calibri"/>
              <a:buNone/>
            </a:pPr>
            <a:r>
              <a:rPr lang="en-US" sz="90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Source: IEA, Financing Electricity Access in Africa (2024 data).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6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26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0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The new contract type.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0"/>
          <p:cNvSpPr/>
          <p:nvPr/>
        </p:nvSpPr>
        <p:spPr>
          <a:xfrm>
            <a:off x="457200" y="1417320"/>
            <a:ext cx="4023360" cy="2606040"/>
          </a:xfrm>
          <a:prstGeom prst="roundRect">
            <a:avLst>
              <a:gd name="adj" fmla="val 3158"/>
            </a:avLst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0"/>
          <p:cNvSpPr/>
          <p:nvPr/>
        </p:nvSpPr>
        <p:spPr>
          <a:xfrm>
            <a:off x="713232" y="1627632"/>
            <a:ext cx="35661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A hyperscaler offers: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0"/>
          <p:cNvSpPr/>
          <p:nvPr/>
        </p:nvSpPr>
        <p:spPr>
          <a:xfrm>
            <a:off x="777240" y="2011680"/>
            <a:ext cx="352044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52400" marR="0" lvl="0" indent="-152400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250"/>
              <a:buFont typeface="Calibri"/>
              <a:buChar char="•"/>
            </a:pPr>
            <a:r>
              <a:rPr lang="en-US" sz="12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$1–2B data centre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indent="-152400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250"/>
              <a:buFont typeface="Calibri"/>
              <a:buChar char="•"/>
            </a:pPr>
            <a:r>
              <a:rPr lang="en-US" sz="12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Connectivity rollout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indent="-152400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250"/>
              <a:buFont typeface="Calibri"/>
              <a:buChar char="•"/>
            </a:pPr>
            <a:r>
              <a:rPr lang="en-US" sz="12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Cloud credits &amp; training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indent="-152400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250"/>
              <a:buFont typeface="Calibri"/>
              <a:buChar char="•"/>
            </a:pPr>
            <a:r>
              <a:rPr lang="en-US" sz="12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Mining digitisation tech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0"/>
          <p:cNvSpPr/>
          <p:nvPr/>
        </p:nvSpPr>
        <p:spPr>
          <a:xfrm>
            <a:off x="4663440" y="1417320"/>
            <a:ext cx="4023360" cy="2606040"/>
          </a:xfrm>
          <a:prstGeom prst="roundRect">
            <a:avLst>
              <a:gd name="adj" fmla="val 3158"/>
            </a:avLst>
          </a:prstGeom>
          <a:solidFill>
            <a:srgbClr val="14406B"/>
          </a:solidFill>
          <a:ln>
            <a:noFill/>
          </a:ln>
          <a:effectLst>
            <a:outerShdw blurRad="101600" dist="25400" dir="27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0"/>
          <p:cNvSpPr/>
          <p:nvPr/>
        </p:nvSpPr>
        <p:spPr>
          <a:xfrm>
            <a:off x="4919472" y="1627632"/>
            <a:ext cx="35661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D6B4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7FD6B4"/>
                </a:solidFill>
                <a:latin typeface="Calibri"/>
                <a:ea typeface="Calibri"/>
                <a:cs typeface="Calibri"/>
                <a:sym typeface="Calibri"/>
              </a:rPr>
              <a:t>In exchange for: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0"/>
          <p:cNvSpPr/>
          <p:nvPr/>
        </p:nvSpPr>
        <p:spPr>
          <a:xfrm>
            <a:off x="4983480" y="2011680"/>
            <a:ext cx="352044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52400" marR="0" lvl="0" indent="-152400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Char char="•"/>
            </a:pPr>
            <a:r>
              <a:rPr lang="en-US" sz="12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routed &amp; stored offshore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indent="-152400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Char char="•"/>
            </a:pPr>
            <a:r>
              <a:rPr lang="en-US" sz="12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Preferential mineral access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indent="-152400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Char char="•"/>
            </a:pPr>
            <a:r>
              <a:rPr lang="en-US" sz="12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Long operating concessions (15–30 yrs)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indent="-152400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Char char="•"/>
            </a:pPr>
            <a:r>
              <a:rPr lang="en-US" sz="12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Regulatory &amp; tax forbearance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0"/>
          <p:cNvSpPr/>
          <p:nvPr/>
        </p:nvSpPr>
        <p:spPr>
          <a:xfrm>
            <a:off x="457200" y="429768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450"/>
              <a:buFont typeface="Cambria"/>
              <a:buNone/>
            </a:pPr>
            <a:r>
              <a:rPr lang="en-US" sz="1450" b="1" i="1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When the state is fiscally squeezed, who actually has the bargaining power?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0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30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1"/>
          <p:cNvSpPr/>
          <p:nvPr/>
        </p:nvSpPr>
        <p:spPr>
          <a:xfrm>
            <a:off x="457200" y="1965960"/>
            <a:ext cx="804672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3000"/>
              <a:buFont typeface="Cambria"/>
              <a:buNone/>
            </a:pPr>
            <a:r>
              <a:rPr lang="en-US" sz="30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When the state is fiscally squeezed,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3000"/>
              <a:buFont typeface="Cambria"/>
              <a:buNone/>
            </a:pPr>
            <a:r>
              <a:rPr lang="en-US" sz="30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who actually has the bargaining power?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1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31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457200" y="330095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MENTIMETER · LIVE WORD CLOUD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457200" y="1051560"/>
            <a:ext cx="585216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3000"/>
              <a:buFont typeface="Cambria"/>
              <a:buNone/>
            </a:pPr>
            <a:r>
              <a:rPr lang="en-US" sz="30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When you hear ‘Artificial Intelligence,’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3000"/>
              <a:buFont typeface="Cambria"/>
              <a:buNone/>
            </a:pPr>
            <a:r>
              <a:rPr lang="en-US" sz="30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what comes to mind?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457200" y="2606040"/>
            <a:ext cx="530352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300"/>
              <a:buFont typeface="Calibri"/>
              <a:buNone/>
            </a:pPr>
            <a:r>
              <a:rPr lang="en-US" sz="1300" b="0" i="1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Add your first word to the cloud — one word, no overthinking.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3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2"/>
          <p:cNvSpPr/>
          <p:nvPr/>
        </p:nvSpPr>
        <p:spPr>
          <a:xfrm>
            <a:off x="457200" y="182880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III. THE STAKES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2"/>
          <p:cNvSpPr/>
          <p:nvPr/>
        </p:nvSpPr>
        <p:spPr>
          <a:xfrm>
            <a:off x="457200" y="2148840"/>
            <a:ext cx="84124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4600"/>
              <a:buFont typeface="Cambria"/>
              <a:buNone/>
            </a:pPr>
            <a:r>
              <a:rPr lang="en-US" sz="46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Opportunities for Africa.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2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32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III. THE STAKES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3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Opportunities for Africa.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3"/>
          <p:cNvSpPr/>
          <p:nvPr/>
        </p:nvSpPr>
        <p:spPr>
          <a:xfrm>
            <a:off x="457200" y="1554480"/>
            <a:ext cx="457200" cy="457200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0" name="Google Shape;480;p3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72" y="1673352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3"/>
          <p:cNvSpPr/>
          <p:nvPr/>
        </p:nvSpPr>
        <p:spPr>
          <a:xfrm>
            <a:off x="1115568" y="1527048"/>
            <a:ext cx="34747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Digital Public Infrastructure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3"/>
          <p:cNvSpPr/>
          <p:nvPr/>
        </p:nvSpPr>
        <p:spPr>
          <a:xfrm>
            <a:off x="1115568" y="1792224"/>
            <a:ext cx="3474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Home-grown platforms — e.g. Cassava AI — building sovereign digital rails.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3"/>
          <p:cNvSpPr/>
          <p:nvPr/>
        </p:nvSpPr>
        <p:spPr>
          <a:xfrm>
            <a:off x="4800600" y="1554480"/>
            <a:ext cx="457200" cy="457200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4" name="Google Shape;484;p3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9472" y="1673352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3"/>
          <p:cNvSpPr/>
          <p:nvPr/>
        </p:nvSpPr>
        <p:spPr>
          <a:xfrm>
            <a:off x="5458968" y="1527048"/>
            <a:ext cx="34747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Education for talent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3"/>
          <p:cNvSpPr/>
          <p:nvPr/>
        </p:nvSpPr>
        <p:spPr>
          <a:xfrm>
            <a:off x="5458968" y="1792224"/>
            <a:ext cx="3474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Education systems geared to developing AI-ready skills at scale.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457200" y="2578608"/>
            <a:ext cx="457200" cy="457200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8" name="Google Shape;488;p3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072" y="2697480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3"/>
          <p:cNvSpPr/>
          <p:nvPr/>
        </p:nvSpPr>
        <p:spPr>
          <a:xfrm>
            <a:off x="1115568" y="2551176"/>
            <a:ext cx="34747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Research &amp; development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3"/>
          <p:cNvSpPr/>
          <p:nvPr/>
        </p:nvSpPr>
        <p:spPr>
          <a:xfrm>
            <a:off x="1115568" y="2816352"/>
            <a:ext cx="3474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Investing in African-led AI research and local innovation capacity.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>
            <a:off x="4800600" y="2578608"/>
            <a:ext cx="457200" cy="457200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2" name="Google Shape;492;p33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472" y="2697480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3"/>
          <p:cNvSpPr/>
          <p:nvPr/>
        </p:nvSpPr>
        <p:spPr>
          <a:xfrm>
            <a:off x="5458968" y="2551176"/>
            <a:ext cx="34747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A conducive SME environment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3"/>
          <p:cNvSpPr/>
          <p:nvPr/>
        </p:nvSpPr>
        <p:spPr>
          <a:xfrm>
            <a:off x="5458968" y="2816352"/>
            <a:ext cx="3474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Enabling small businesses — including access to finance at low cost.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3"/>
          <p:cNvSpPr/>
          <p:nvPr/>
        </p:nvSpPr>
        <p:spPr>
          <a:xfrm>
            <a:off x="457200" y="3602736"/>
            <a:ext cx="457200" cy="457200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6" name="Google Shape;496;p33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072" y="3721608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3"/>
          <p:cNvSpPr/>
          <p:nvPr/>
        </p:nvSpPr>
        <p:spPr>
          <a:xfrm>
            <a:off x="1115568" y="3575304"/>
            <a:ext cx="34747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Open data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3"/>
          <p:cNvSpPr/>
          <p:nvPr/>
        </p:nvSpPr>
        <p:spPr>
          <a:xfrm>
            <a:off x="1115568" y="3840480"/>
            <a:ext cx="3474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Opening public datasets so local builders can create local value.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3"/>
          <p:cNvSpPr/>
          <p:nvPr/>
        </p:nvSpPr>
        <p:spPr>
          <a:xfrm>
            <a:off x="4800600" y="3602736"/>
            <a:ext cx="457200" cy="457200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0" name="Google Shape;500;p33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19472" y="3721608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3"/>
          <p:cNvSpPr/>
          <p:nvPr/>
        </p:nvSpPr>
        <p:spPr>
          <a:xfrm>
            <a:off x="5458968" y="3575304"/>
            <a:ext cx="34747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Young talent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3"/>
          <p:cNvSpPr/>
          <p:nvPr/>
        </p:nvSpPr>
        <p:spPr>
          <a:xfrm>
            <a:off x="5458968" y="3840480"/>
            <a:ext cx="3474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One of the world’s largest, youngest populations — a demographic edge.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3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33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4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GROUP EXERCISE · OPTION 1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4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The Cabinet Meeting.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4"/>
          <p:cNvSpPr/>
          <p:nvPr/>
        </p:nvSpPr>
        <p:spPr>
          <a:xfrm>
            <a:off x="457200" y="1152144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You are the Cabinet. A hyperscaler has offered a $2B data centre — in exchange for offshore data storage, preferential mineral access, and a 20-year concession.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4"/>
          <p:cNvSpPr/>
          <p:nvPr/>
        </p:nvSpPr>
        <p:spPr>
          <a:xfrm>
            <a:off x="457200" y="1828800"/>
            <a:ext cx="2688336" cy="1371600"/>
          </a:xfrm>
          <a:prstGeom prst="roundRect">
            <a:avLst>
              <a:gd name="adj" fmla="val 5333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4"/>
          <p:cNvSpPr/>
          <p:nvPr/>
        </p:nvSpPr>
        <p:spPr>
          <a:xfrm>
            <a:off x="658368" y="1975104"/>
            <a:ext cx="228600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950"/>
              <a:buFont typeface="Calibri"/>
              <a:buNone/>
            </a:pPr>
            <a:r>
              <a:rPr lang="en-US" sz="9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FINANCE MINISTER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4"/>
          <p:cNvSpPr/>
          <p:nvPr/>
        </p:nvSpPr>
        <p:spPr>
          <a:xfrm>
            <a:off x="658368" y="2231136"/>
            <a:ext cx="22860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00"/>
              <a:buFont typeface="Cambria"/>
              <a:buNone/>
            </a:pPr>
            <a:r>
              <a:rPr lang="en-US" sz="1200" b="0" i="1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“Sign. The budget is squeezed and elections are in 18 months.”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4"/>
          <p:cNvSpPr/>
          <p:nvPr/>
        </p:nvSpPr>
        <p:spPr>
          <a:xfrm>
            <a:off x="3291840" y="1828800"/>
            <a:ext cx="2688336" cy="1371600"/>
          </a:xfrm>
          <a:prstGeom prst="roundRect">
            <a:avLst>
              <a:gd name="adj" fmla="val 5333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4"/>
          <p:cNvSpPr/>
          <p:nvPr/>
        </p:nvSpPr>
        <p:spPr>
          <a:xfrm>
            <a:off x="3493008" y="1975104"/>
            <a:ext cx="228600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950"/>
              <a:buFont typeface="Calibri"/>
              <a:buNone/>
            </a:pPr>
            <a:r>
              <a:rPr lang="en-US" sz="9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ICT MINISTER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4"/>
          <p:cNvSpPr/>
          <p:nvPr/>
        </p:nvSpPr>
        <p:spPr>
          <a:xfrm>
            <a:off x="3493008" y="2231136"/>
            <a:ext cx="22860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00"/>
              <a:buFont typeface="Cambria"/>
              <a:buNone/>
            </a:pPr>
            <a:r>
              <a:rPr lang="en-US" sz="1200" b="0" i="1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“The data clauses give away too much.”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4"/>
          <p:cNvSpPr/>
          <p:nvPr/>
        </p:nvSpPr>
        <p:spPr>
          <a:xfrm>
            <a:off x="6126480" y="1828800"/>
            <a:ext cx="2688336" cy="1371600"/>
          </a:xfrm>
          <a:prstGeom prst="roundRect">
            <a:avLst>
              <a:gd name="adj" fmla="val 5333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4"/>
          <p:cNvSpPr/>
          <p:nvPr/>
        </p:nvSpPr>
        <p:spPr>
          <a:xfrm>
            <a:off x="6327648" y="1975104"/>
            <a:ext cx="228600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950"/>
              <a:buFont typeface="Calibri"/>
              <a:buNone/>
            </a:pPr>
            <a:r>
              <a:rPr lang="en-US" sz="9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MINING MINISTER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4"/>
          <p:cNvSpPr/>
          <p:nvPr/>
        </p:nvSpPr>
        <p:spPr>
          <a:xfrm>
            <a:off x="6327648" y="2231136"/>
            <a:ext cx="22860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00"/>
              <a:buFont typeface="Cambria"/>
              <a:buNone/>
            </a:pPr>
            <a:r>
              <a:rPr lang="en-US" sz="1200" b="0" i="1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“Renegotiate the mineral-access clause.”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4"/>
          <p:cNvSpPr/>
          <p:nvPr/>
        </p:nvSpPr>
        <p:spPr>
          <a:xfrm>
            <a:off x="457200" y="3474720"/>
            <a:ext cx="8229600" cy="1051560"/>
          </a:xfrm>
          <a:prstGeom prst="roundRect">
            <a:avLst>
              <a:gd name="adj" fmla="val 6087"/>
            </a:avLst>
          </a:prstGeom>
          <a:solidFill>
            <a:srgbClr val="1440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4"/>
          <p:cNvSpPr/>
          <p:nvPr/>
        </p:nvSpPr>
        <p:spPr>
          <a:xfrm>
            <a:off x="749808" y="3639312"/>
            <a:ext cx="7680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 minutes to reach a Cabinet position: sign, renegotiate, or walk away.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C9D8E8"/>
              </a:buClr>
              <a:buSzPts val="1200"/>
              <a:buFont typeface="Calibri"/>
              <a:buNone/>
            </a:pPr>
            <a:r>
              <a:rPr lang="en-US" sz="1200" b="0" i="1" u="none" strike="noStrike" cap="none">
                <a:solidFill>
                  <a:srgbClr val="C9D8E8"/>
                </a:solidFill>
                <a:latin typeface="Calibri"/>
                <a:ea typeface="Calibri"/>
                <a:cs typeface="Calibri"/>
                <a:sym typeface="Calibri"/>
              </a:rPr>
              <a:t>If you renegotiate — name exactly what changes. If you walk away — tell the public why the jobs aren’t coming.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4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34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8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8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The leverage is in the ground.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8"/>
          <p:cNvSpPr/>
          <p:nvPr/>
        </p:nvSpPr>
        <p:spPr>
          <a:xfrm>
            <a:off x="457200" y="1152144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00"/>
              <a:buFont typeface="Calibri"/>
              <a:buNone/>
            </a:pPr>
            <a:r>
              <a:rPr lang="en-US" sz="1200" b="0" i="1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AI hardware does not start in Silicon Valley. It starts in a pit.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8"/>
          <p:cNvSpPr/>
          <p:nvPr/>
        </p:nvSpPr>
        <p:spPr>
          <a:xfrm>
            <a:off x="457200" y="1600200"/>
            <a:ext cx="2788920" cy="1389888"/>
          </a:xfrm>
          <a:prstGeom prst="roundRect">
            <a:avLst>
              <a:gd name="adj" fmla="val 5263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"/>
          <p:cNvSpPr/>
          <p:nvPr/>
        </p:nvSpPr>
        <p:spPr>
          <a:xfrm>
            <a:off x="658368" y="1746504"/>
            <a:ext cx="23865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DRC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8"/>
          <p:cNvSpPr/>
          <p:nvPr/>
        </p:nvSpPr>
        <p:spPr>
          <a:xfrm>
            <a:off x="658368" y="2075688"/>
            <a:ext cx="2386584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World’s largest cobalt reserves; major coltan / tantalum source.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8"/>
          <p:cNvSpPr/>
          <p:nvPr/>
        </p:nvSpPr>
        <p:spPr>
          <a:xfrm>
            <a:off x="3392424" y="1600200"/>
            <a:ext cx="2788920" cy="1389888"/>
          </a:xfrm>
          <a:prstGeom prst="roundRect">
            <a:avLst>
              <a:gd name="adj" fmla="val 5263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>
            <a:off x="3593592" y="1746504"/>
            <a:ext cx="23865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Zimbabwe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8"/>
          <p:cNvSpPr/>
          <p:nvPr/>
        </p:nvSpPr>
        <p:spPr>
          <a:xfrm>
            <a:off x="3593592" y="2075688"/>
            <a:ext cx="2386584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Significant lithium deposits — battery-grade demand surging.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8"/>
          <p:cNvSpPr/>
          <p:nvPr/>
        </p:nvSpPr>
        <p:spPr>
          <a:xfrm>
            <a:off x="457200" y="3136392"/>
            <a:ext cx="2788920" cy="1389888"/>
          </a:xfrm>
          <a:prstGeom prst="roundRect">
            <a:avLst>
              <a:gd name="adj" fmla="val 5263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8"/>
          <p:cNvSpPr/>
          <p:nvPr/>
        </p:nvSpPr>
        <p:spPr>
          <a:xfrm>
            <a:off x="658368" y="3282696"/>
            <a:ext cx="23865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South Africa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8"/>
          <p:cNvSpPr/>
          <p:nvPr/>
        </p:nvSpPr>
        <p:spPr>
          <a:xfrm>
            <a:off x="658368" y="3611880"/>
            <a:ext cx="2386584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Holds the majority of global platinum reserves.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8"/>
          <p:cNvSpPr/>
          <p:nvPr/>
        </p:nvSpPr>
        <p:spPr>
          <a:xfrm>
            <a:off x="3392424" y="3136392"/>
            <a:ext cx="2788920" cy="1389888"/>
          </a:xfrm>
          <a:prstGeom prst="roundRect">
            <a:avLst>
              <a:gd name="adj" fmla="val 5263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>
            <a:off x="3593592" y="3282696"/>
            <a:ext cx="23865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Madagascar &amp; Tanzania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8"/>
          <p:cNvSpPr/>
          <p:nvPr/>
        </p:nvSpPr>
        <p:spPr>
          <a:xfrm>
            <a:off x="3593592" y="3611880"/>
            <a:ext cx="2386584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Rare earth elements for high-tech components.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8"/>
          <p:cNvSpPr/>
          <p:nvPr/>
        </p:nvSpPr>
        <p:spPr>
          <a:xfrm>
            <a:off x="6492240" y="1600200"/>
            <a:ext cx="2194560" cy="2926080"/>
          </a:xfrm>
          <a:prstGeom prst="roundRect">
            <a:avLst>
              <a:gd name="adj" fmla="val 4167"/>
            </a:avLst>
          </a:prstGeom>
          <a:solidFill>
            <a:srgbClr val="14406B"/>
          </a:solidFill>
          <a:ln>
            <a:noFill/>
          </a:ln>
          <a:effectLst>
            <a:outerShdw blurRad="127000" dist="38100" dir="27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5" name="Google Shape;545;p2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0920" y="187452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28"/>
          <p:cNvSpPr/>
          <p:nvPr/>
        </p:nvSpPr>
        <p:spPr>
          <a:xfrm>
            <a:off x="6492240" y="2423160"/>
            <a:ext cx="21945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mbria"/>
              <a:buNone/>
            </a:pPr>
            <a:r>
              <a:rPr lang="en-US" sz="52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56</a:t>
            </a:r>
            <a:endParaRPr sz="5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8"/>
          <p:cNvSpPr/>
          <p:nvPr/>
        </p:nvSpPr>
        <p:spPr>
          <a:xfrm>
            <a:off x="6693408" y="3291840"/>
            <a:ext cx="1792224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C9D8E8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9D8E8"/>
                </a:solidFill>
                <a:latin typeface="Calibri"/>
                <a:ea typeface="Calibri"/>
                <a:cs typeface="Calibri"/>
                <a:sym typeface="Calibri"/>
              </a:rPr>
              <a:t>new data centres planned across Africa by 2027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8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28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5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GROUP EXERCISE · OPTION 2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5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The $5 Billion Ranking.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5"/>
          <p:cNvSpPr/>
          <p:nvPr/>
        </p:nvSpPr>
        <p:spPr>
          <a:xfrm>
            <a:off x="457200" y="1152144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350"/>
              <a:buFont typeface="Calibri"/>
              <a:buNone/>
            </a:pPr>
            <a:r>
              <a:rPr lang="en-US" sz="13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You have $5 billion. You can only fund three. </a:t>
            </a:r>
            <a:r>
              <a:rPr lang="en-US" sz="13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Rank them.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5"/>
          <p:cNvSpPr/>
          <p:nvPr/>
        </p:nvSpPr>
        <p:spPr>
          <a:xfrm>
            <a:off x="457200" y="1645920"/>
            <a:ext cx="4041648" cy="502920"/>
          </a:xfrm>
          <a:prstGeom prst="roundRect">
            <a:avLst>
              <a:gd name="adj" fmla="val 12727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5"/>
          <p:cNvSpPr/>
          <p:nvPr/>
        </p:nvSpPr>
        <p:spPr>
          <a:xfrm>
            <a:off x="603504" y="1787652"/>
            <a:ext cx="219456" cy="21945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5"/>
          <p:cNvSpPr/>
          <p:nvPr/>
        </p:nvSpPr>
        <p:spPr>
          <a:xfrm>
            <a:off x="960120" y="1746504"/>
            <a:ext cx="3401568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National AI Research Centre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5"/>
          <p:cNvSpPr/>
          <p:nvPr/>
        </p:nvSpPr>
        <p:spPr>
          <a:xfrm>
            <a:off x="4645152" y="1645920"/>
            <a:ext cx="4041648" cy="502920"/>
          </a:xfrm>
          <a:prstGeom prst="roundRect">
            <a:avLst>
              <a:gd name="adj" fmla="val 12727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5"/>
          <p:cNvSpPr/>
          <p:nvPr/>
        </p:nvSpPr>
        <p:spPr>
          <a:xfrm>
            <a:off x="4791456" y="1787652"/>
            <a:ext cx="219456" cy="21945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5"/>
          <p:cNvSpPr/>
          <p:nvPr/>
        </p:nvSpPr>
        <p:spPr>
          <a:xfrm>
            <a:off x="5148072" y="1746504"/>
            <a:ext cx="3401568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Rural Electrification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5"/>
          <p:cNvSpPr/>
          <p:nvPr/>
        </p:nvSpPr>
        <p:spPr>
          <a:xfrm>
            <a:off x="457200" y="2276856"/>
            <a:ext cx="4041648" cy="502920"/>
          </a:xfrm>
          <a:prstGeom prst="roundRect">
            <a:avLst>
              <a:gd name="adj" fmla="val 12727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5"/>
          <p:cNvSpPr/>
          <p:nvPr/>
        </p:nvSpPr>
        <p:spPr>
          <a:xfrm>
            <a:off x="603504" y="2418588"/>
            <a:ext cx="219456" cy="21945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5"/>
          <p:cNvSpPr/>
          <p:nvPr/>
        </p:nvSpPr>
        <p:spPr>
          <a:xfrm>
            <a:off x="960120" y="2377440"/>
            <a:ext cx="3401568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Data Centres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5"/>
          <p:cNvSpPr/>
          <p:nvPr/>
        </p:nvSpPr>
        <p:spPr>
          <a:xfrm>
            <a:off x="4645152" y="2276856"/>
            <a:ext cx="4041648" cy="502920"/>
          </a:xfrm>
          <a:prstGeom prst="roundRect">
            <a:avLst>
              <a:gd name="adj" fmla="val 12727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5"/>
          <p:cNvSpPr/>
          <p:nvPr/>
        </p:nvSpPr>
        <p:spPr>
          <a:xfrm>
            <a:off x="4791456" y="2418588"/>
            <a:ext cx="219456" cy="21945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5"/>
          <p:cNvSpPr/>
          <p:nvPr/>
        </p:nvSpPr>
        <p:spPr>
          <a:xfrm>
            <a:off x="5148072" y="2377440"/>
            <a:ext cx="3401568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AI Education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5"/>
          <p:cNvSpPr/>
          <p:nvPr/>
        </p:nvSpPr>
        <p:spPr>
          <a:xfrm>
            <a:off x="457200" y="2907792"/>
            <a:ext cx="4041648" cy="502920"/>
          </a:xfrm>
          <a:prstGeom prst="roundRect">
            <a:avLst>
              <a:gd name="adj" fmla="val 12727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5"/>
          <p:cNvSpPr/>
          <p:nvPr/>
        </p:nvSpPr>
        <p:spPr>
          <a:xfrm>
            <a:off x="603504" y="3049524"/>
            <a:ext cx="219456" cy="21945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5"/>
          <p:cNvSpPr/>
          <p:nvPr/>
        </p:nvSpPr>
        <p:spPr>
          <a:xfrm>
            <a:off x="960120" y="3008376"/>
            <a:ext cx="3401568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Startup Fund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5"/>
          <p:cNvSpPr/>
          <p:nvPr/>
        </p:nvSpPr>
        <p:spPr>
          <a:xfrm>
            <a:off x="4645152" y="2907792"/>
            <a:ext cx="4041648" cy="502920"/>
          </a:xfrm>
          <a:prstGeom prst="roundRect">
            <a:avLst>
              <a:gd name="adj" fmla="val 12727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5"/>
          <p:cNvSpPr/>
          <p:nvPr/>
        </p:nvSpPr>
        <p:spPr>
          <a:xfrm>
            <a:off x="4791456" y="3049524"/>
            <a:ext cx="219456" cy="21945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5"/>
          <p:cNvSpPr/>
          <p:nvPr/>
        </p:nvSpPr>
        <p:spPr>
          <a:xfrm>
            <a:off x="5148072" y="3008376"/>
            <a:ext cx="3401568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Fibre Connectivity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5"/>
          <p:cNvSpPr/>
          <p:nvPr/>
        </p:nvSpPr>
        <p:spPr>
          <a:xfrm>
            <a:off x="457200" y="3538728"/>
            <a:ext cx="4041648" cy="502920"/>
          </a:xfrm>
          <a:prstGeom prst="roundRect">
            <a:avLst>
              <a:gd name="adj" fmla="val 12727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5"/>
          <p:cNvSpPr/>
          <p:nvPr/>
        </p:nvSpPr>
        <p:spPr>
          <a:xfrm>
            <a:off x="603504" y="3680460"/>
            <a:ext cx="219456" cy="21945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5"/>
          <p:cNvSpPr/>
          <p:nvPr/>
        </p:nvSpPr>
        <p:spPr>
          <a:xfrm>
            <a:off x="960120" y="3639312"/>
            <a:ext cx="3401568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Sovereign Cloud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5"/>
          <p:cNvSpPr/>
          <p:nvPr/>
        </p:nvSpPr>
        <p:spPr>
          <a:xfrm>
            <a:off x="4645152" y="3538728"/>
            <a:ext cx="4041648" cy="502920"/>
          </a:xfrm>
          <a:prstGeom prst="roundRect">
            <a:avLst>
              <a:gd name="adj" fmla="val 12727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5"/>
          <p:cNvSpPr/>
          <p:nvPr/>
        </p:nvSpPr>
        <p:spPr>
          <a:xfrm>
            <a:off x="4791456" y="3680460"/>
            <a:ext cx="219456" cy="219456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5"/>
          <p:cNvSpPr/>
          <p:nvPr/>
        </p:nvSpPr>
        <p:spPr>
          <a:xfrm>
            <a:off x="5148072" y="3639312"/>
            <a:ext cx="3401568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Digital Public Infrastructure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5"/>
          <p:cNvSpPr/>
          <p:nvPr/>
        </p:nvSpPr>
        <p:spPr>
          <a:xfrm>
            <a:off x="457200" y="434340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300"/>
              <a:buFont typeface="Calibri"/>
              <a:buNone/>
            </a:pPr>
            <a:r>
              <a:rPr lang="en-US" sz="130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Explain why — </a:t>
            </a:r>
            <a:r>
              <a:rPr lang="en-US" sz="1300" b="1" i="1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and name the one you found hardest to cut.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5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35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6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GROUP EXERCISE · OPTION 3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Three Non-Negotiables.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457200" y="1152144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Your government is signing its first AI partnership. Draft your three non-negotiable clauses — specific enough that a lawyer could use them.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457200" y="1965960"/>
            <a:ext cx="365760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950"/>
              <a:buFont typeface="Calibri"/>
              <a:buNone/>
            </a:pPr>
            <a:r>
              <a:rPr lang="en-US" sz="950" b="1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STARTING POINTS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457200" y="2240280"/>
            <a:ext cx="1642262" cy="347472"/>
          </a:xfrm>
          <a:prstGeom prst="roundRect">
            <a:avLst>
              <a:gd name="adj" fmla="val 50000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6"/>
          <p:cNvSpPr/>
          <p:nvPr/>
        </p:nvSpPr>
        <p:spPr>
          <a:xfrm>
            <a:off x="457200" y="2286000"/>
            <a:ext cx="164226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Local data storage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2264054" y="2240280"/>
            <a:ext cx="1417320" cy="347472"/>
          </a:xfrm>
          <a:prstGeom prst="roundRect">
            <a:avLst>
              <a:gd name="adj" fmla="val 50000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6"/>
          <p:cNvSpPr/>
          <p:nvPr/>
        </p:nvSpPr>
        <p:spPr>
          <a:xfrm>
            <a:off x="2264054" y="2286000"/>
            <a:ext cx="14173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Skills transfer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3845966" y="2240280"/>
            <a:ext cx="1417320" cy="347472"/>
          </a:xfrm>
          <a:prstGeom prst="roundRect">
            <a:avLst>
              <a:gd name="adj" fmla="val 50000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6"/>
          <p:cNvSpPr/>
          <p:nvPr/>
        </p:nvSpPr>
        <p:spPr>
          <a:xfrm>
            <a:off x="3845966" y="2286000"/>
            <a:ext cx="14173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Local ownership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5427878" y="2240280"/>
            <a:ext cx="1717243" cy="347472"/>
          </a:xfrm>
          <a:prstGeom prst="roundRect">
            <a:avLst>
              <a:gd name="adj" fmla="val 50000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6"/>
          <p:cNvSpPr/>
          <p:nvPr/>
        </p:nvSpPr>
        <p:spPr>
          <a:xfrm>
            <a:off x="5427878" y="2286000"/>
            <a:ext cx="1717243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Technology transfer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457200" y="2715768"/>
            <a:ext cx="2017166" cy="347472"/>
          </a:xfrm>
          <a:prstGeom prst="roundRect">
            <a:avLst>
              <a:gd name="adj" fmla="val 50000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6"/>
          <p:cNvSpPr/>
          <p:nvPr/>
        </p:nvSpPr>
        <p:spPr>
          <a:xfrm>
            <a:off x="457200" y="2761488"/>
            <a:ext cx="2017166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Local employment quotas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2638958" y="2715768"/>
            <a:ext cx="2167128" cy="347472"/>
          </a:xfrm>
          <a:prstGeom prst="roundRect">
            <a:avLst>
              <a:gd name="adj" fmla="val 50000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6"/>
          <p:cNvSpPr/>
          <p:nvPr/>
        </p:nvSpPr>
        <p:spPr>
          <a:xfrm>
            <a:off x="2638958" y="2761488"/>
            <a:ext cx="2167128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Environmental protections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4970678" y="2715768"/>
            <a:ext cx="2392070" cy="347472"/>
          </a:xfrm>
          <a:prstGeom prst="roundRect">
            <a:avLst>
              <a:gd name="adj" fmla="val 50000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6"/>
          <p:cNvSpPr/>
          <p:nvPr/>
        </p:nvSpPr>
        <p:spPr>
          <a:xfrm>
            <a:off x="4970678" y="2761488"/>
            <a:ext cx="239207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Local processing of minerals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457200" y="3520440"/>
            <a:ext cx="8229600" cy="685800"/>
          </a:xfrm>
          <a:prstGeom prst="roundRect">
            <a:avLst>
              <a:gd name="adj" fmla="val 9333"/>
            </a:avLst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6"/>
          <p:cNvSpPr/>
          <p:nvPr/>
        </p:nvSpPr>
        <p:spPr>
          <a:xfrm>
            <a:off x="749808" y="3712464"/>
            <a:ext cx="76809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Rule:  </a:t>
            </a:r>
            <a:r>
              <a:rPr lang="en-US" sz="1300" b="1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at least one of your three must not come from this list.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36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/>
          <p:nvPr/>
        </p:nvSpPr>
        <p:spPr>
          <a:xfrm>
            <a:off x="457200" y="91440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GROUP EXERCISE · OPTION 4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7"/>
          <p:cNvSpPr/>
          <p:nvPr/>
        </p:nvSpPr>
        <p:spPr>
          <a:xfrm>
            <a:off x="457200" y="123444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3000"/>
              <a:buFont typeface="Cambria"/>
              <a:buNone/>
            </a:pPr>
            <a:r>
              <a:rPr lang="en-US" sz="30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The Money.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7"/>
          <p:cNvSpPr/>
          <p:nvPr/>
        </p:nvSpPr>
        <p:spPr>
          <a:xfrm>
            <a:off x="457200" y="1965960"/>
            <a:ext cx="822960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300"/>
              <a:buFont typeface="Cambria"/>
              <a:buNone/>
            </a:pPr>
            <a:r>
              <a:rPr lang="en-US" sz="23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The AU AI Strategy needs billions; it has raised a fraction of that.</a:t>
            </a:r>
            <a:br>
              <a:rPr lang="en-US" sz="23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300" b="1" i="0" u="none" strike="noStrike" cap="none">
                <a:solidFill>
                  <a:srgbClr val="0A7B55"/>
                </a:solidFill>
                <a:latin typeface="Cambria"/>
                <a:ea typeface="Cambria"/>
                <a:cs typeface="Cambria"/>
                <a:sym typeface="Cambria"/>
              </a:rPr>
              <a:t>Where should the money come from — and what strings should African states refuse, even from friendly capital?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7"/>
          <p:cNvSpPr/>
          <p:nvPr/>
        </p:nvSpPr>
        <p:spPr>
          <a:xfrm>
            <a:off x="457200" y="3749040"/>
            <a:ext cx="7863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1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Be specific: name the sources you’d pursue first, and the conditions that would make you turn funding down.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7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37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8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GROUP EXERCISE · OPTION 5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8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Headlines from 2035.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8"/>
          <p:cNvSpPr/>
          <p:nvPr/>
        </p:nvSpPr>
        <p:spPr>
          <a:xfrm>
            <a:off x="457200" y="1152144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You’re writing tomorrow’s history. Draft one newspaper headline from 2035.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7" name="Google Shape;627;p38"/>
          <p:cNvCxnSpPr/>
          <p:nvPr/>
        </p:nvCxnSpPr>
        <p:spPr>
          <a:xfrm>
            <a:off x="502920" y="1719072"/>
            <a:ext cx="0" cy="310896"/>
          </a:xfrm>
          <a:prstGeom prst="straightConnector1">
            <a:avLst/>
          </a:prstGeom>
          <a:noFill/>
          <a:ln w="31750" cap="flat" cmpd="sng">
            <a:solidFill>
              <a:srgbClr val="0E9F6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8" name="Google Shape;628;p38"/>
          <p:cNvSpPr/>
          <p:nvPr/>
        </p:nvSpPr>
        <p:spPr>
          <a:xfrm>
            <a:off x="713232" y="1691640"/>
            <a:ext cx="7863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650"/>
              <a:buFont typeface="Cambria"/>
              <a:buNone/>
            </a:pPr>
            <a:r>
              <a:rPr lang="en-US" sz="1650" b="1" i="1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“Africa Owns 20% of the Global AI Market”</a:t>
            </a:r>
            <a:endParaRPr sz="16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9" name="Google Shape;629;p38"/>
          <p:cNvCxnSpPr/>
          <p:nvPr/>
        </p:nvCxnSpPr>
        <p:spPr>
          <a:xfrm>
            <a:off x="502920" y="2249424"/>
            <a:ext cx="0" cy="310896"/>
          </a:xfrm>
          <a:prstGeom prst="straightConnector1">
            <a:avLst/>
          </a:prstGeom>
          <a:noFill/>
          <a:ln w="31750" cap="flat" cmpd="sng">
            <a:solidFill>
              <a:srgbClr val="0E9F6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0" name="Google Shape;630;p38"/>
          <p:cNvSpPr/>
          <p:nvPr/>
        </p:nvSpPr>
        <p:spPr>
          <a:xfrm>
            <a:off x="713232" y="2221992"/>
            <a:ext cx="7863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650"/>
              <a:buFont typeface="Cambria"/>
              <a:buNone/>
            </a:pPr>
            <a:r>
              <a:rPr lang="en-US" sz="1650" b="1" i="1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“Africa Still Supplies Minerals but Imports Intelligence”</a:t>
            </a:r>
            <a:endParaRPr sz="16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1" name="Google Shape;631;p38"/>
          <p:cNvCxnSpPr/>
          <p:nvPr/>
        </p:nvCxnSpPr>
        <p:spPr>
          <a:xfrm>
            <a:off x="502920" y="2779776"/>
            <a:ext cx="0" cy="310896"/>
          </a:xfrm>
          <a:prstGeom prst="straightConnector1">
            <a:avLst/>
          </a:prstGeom>
          <a:noFill/>
          <a:ln w="31750" cap="flat" cmpd="sng">
            <a:solidFill>
              <a:srgbClr val="0E9F6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2" name="Google Shape;632;p38"/>
          <p:cNvSpPr/>
          <p:nvPr/>
        </p:nvSpPr>
        <p:spPr>
          <a:xfrm>
            <a:off x="713232" y="2752344"/>
            <a:ext cx="7863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650"/>
              <a:buFont typeface="Cambria"/>
              <a:buNone/>
            </a:pPr>
            <a:r>
              <a:rPr lang="en-US" sz="1650" b="1" i="1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“African AI Unicorns Overtake European Startups”</a:t>
            </a:r>
            <a:endParaRPr sz="16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8"/>
          <p:cNvSpPr/>
          <p:nvPr/>
        </p:nvSpPr>
        <p:spPr>
          <a:xfrm>
            <a:off x="713232" y="3300984"/>
            <a:ext cx="4572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1150"/>
              <a:buFont typeface="Calibri"/>
              <a:buNone/>
            </a:pPr>
            <a:r>
              <a:rPr lang="en-US" sz="115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— or write your own.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8"/>
          <p:cNvSpPr/>
          <p:nvPr/>
        </p:nvSpPr>
        <p:spPr>
          <a:xfrm>
            <a:off x="457200" y="3794760"/>
            <a:ext cx="8229600" cy="777240"/>
          </a:xfrm>
          <a:prstGeom prst="roundRect">
            <a:avLst>
              <a:gd name="adj" fmla="val 8235"/>
            </a:avLst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8"/>
          <p:cNvSpPr/>
          <p:nvPr/>
        </p:nvSpPr>
        <p:spPr>
          <a:xfrm>
            <a:off x="749808" y="3950208"/>
            <a:ext cx="768096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Then work backwards: what decisions between 2026 and 2035 made your headline possible — and who in this room had to make them?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8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38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9"/>
          <p:cNvSpPr/>
          <p:nvPr/>
        </p:nvSpPr>
        <p:spPr>
          <a:xfrm>
            <a:off x="457200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CLOSING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9"/>
          <p:cNvSpPr/>
          <p:nvPr/>
        </p:nvSpPr>
        <p:spPr>
          <a:xfrm>
            <a:off x="457200" y="1325880"/>
            <a:ext cx="78638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3400"/>
              <a:buFont typeface="Cambria"/>
              <a:buNone/>
            </a:pPr>
            <a:r>
              <a:rPr lang="en-US" sz="34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One word —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3400"/>
              <a:buFont typeface="Cambria"/>
              <a:buNone/>
            </a:pPr>
            <a:r>
              <a:rPr lang="en-US" sz="34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what are you leaving with?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4" name="Google Shape;644;p39"/>
          <p:cNvCxnSpPr/>
          <p:nvPr/>
        </p:nvCxnSpPr>
        <p:spPr>
          <a:xfrm>
            <a:off x="484632" y="3383280"/>
            <a:ext cx="0" cy="777240"/>
          </a:xfrm>
          <a:prstGeom prst="straightConnector1">
            <a:avLst/>
          </a:prstGeom>
          <a:noFill/>
          <a:ln w="31750" cap="flat" cmpd="sng">
            <a:solidFill>
              <a:srgbClr val="0E9F6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5" name="Google Shape;645;p39"/>
          <p:cNvSpPr/>
          <p:nvPr/>
        </p:nvSpPr>
        <p:spPr>
          <a:xfrm>
            <a:off x="685800" y="3364992"/>
            <a:ext cx="73152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600"/>
              <a:buFont typeface="Cambria"/>
              <a:buNone/>
            </a:pPr>
            <a:r>
              <a:rPr lang="en-US" sz="1600" i="1">
                <a:solidFill>
                  <a:srgbClr val="0A7B55"/>
                </a:solidFill>
                <a:latin typeface="Cambria"/>
                <a:ea typeface="Cambria"/>
                <a:cs typeface="Cambria"/>
                <a:sym typeface="Cambria"/>
              </a:rPr>
              <a:t>Artificial Intelligence. </a:t>
            </a:r>
            <a:r>
              <a:rPr lang="en-US" sz="1600" b="0" i="1" u="none" strike="noStrike" cap="none">
                <a:solidFill>
                  <a:srgbClr val="0A7B55"/>
                </a:solidFill>
                <a:latin typeface="Cambria"/>
                <a:ea typeface="Cambria"/>
                <a:cs typeface="Cambria"/>
                <a:sym typeface="Cambria"/>
              </a:rPr>
              <a:t>African intelligence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9"/>
          <p:cNvSpPr/>
          <p:nvPr/>
        </p:nvSpPr>
        <p:spPr>
          <a:xfrm>
            <a:off x="457200" y="44348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Thank you. </a:t>
            </a:r>
            <a:r>
              <a:rPr lang="en-US" b="1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Asante. Merci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9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39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0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40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References &amp; further reading.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40"/>
          <p:cNvSpPr/>
          <p:nvPr/>
        </p:nvSpPr>
        <p:spPr>
          <a:xfrm>
            <a:off x="502920" y="1371604"/>
            <a:ext cx="109800" cy="109800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0"/>
          <p:cNvSpPr/>
          <p:nvPr/>
        </p:nvSpPr>
        <p:spPr>
          <a:xfrm>
            <a:off x="777240" y="1271020"/>
            <a:ext cx="7863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World Bank — Digital transformation drives development in Africa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0"/>
          <p:cNvSpPr/>
          <p:nvPr/>
        </p:nvSpPr>
        <p:spPr>
          <a:xfrm>
            <a:off x="777240" y="1572772"/>
            <a:ext cx="7863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worldbank.org/en/results/2024/01/18/digital-transformation-drives-development-in-afe-afw-africa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0"/>
          <p:cNvSpPr/>
          <p:nvPr/>
        </p:nvSpPr>
        <p:spPr>
          <a:xfrm>
            <a:off x="502920" y="2148844"/>
            <a:ext cx="109800" cy="109800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0"/>
          <p:cNvSpPr/>
          <p:nvPr/>
        </p:nvSpPr>
        <p:spPr>
          <a:xfrm>
            <a:off x="777240" y="2048260"/>
            <a:ext cx="7863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African Union — Data Policy Framework (2024)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40"/>
          <p:cNvSpPr/>
          <p:nvPr/>
        </p:nvSpPr>
        <p:spPr>
          <a:xfrm>
            <a:off x="777240" y="2350012"/>
            <a:ext cx="7863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au.int/sites/default/files/documents/42078-doc-DATA-POLICY-FRAMEWORKS-2024-ENG-V2.pdf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40"/>
          <p:cNvSpPr/>
          <p:nvPr/>
        </p:nvSpPr>
        <p:spPr>
          <a:xfrm>
            <a:off x="502920" y="2926084"/>
            <a:ext cx="109800" cy="109800"/>
          </a:xfrm>
          <a:prstGeom prst="ellipse">
            <a:avLst/>
          </a:prstGeom>
          <a:solidFill>
            <a:srgbClr val="0E9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0"/>
          <p:cNvSpPr/>
          <p:nvPr/>
        </p:nvSpPr>
        <p:spPr>
          <a:xfrm>
            <a:off x="777240" y="2825500"/>
            <a:ext cx="7863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00"/>
              <a:buFont typeface="Calibri"/>
              <a:buNone/>
            </a:pPr>
            <a:r>
              <a:rPr lang="en-US" sz="1300" b="1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African Union, AI Strategy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40"/>
          <p:cNvSpPr/>
          <p:nvPr/>
        </p:nvSpPr>
        <p:spPr>
          <a:xfrm>
            <a:off x="777240" y="3127252"/>
            <a:ext cx="7863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https://au.int/en/documents/20240809/continental-artificial-intelligence-strategy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40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40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40"/>
          <p:cNvSpPr/>
          <p:nvPr/>
        </p:nvSpPr>
        <p:spPr>
          <a:xfrm>
            <a:off x="699190" y="3712327"/>
            <a:ext cx="7863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https://www.tortoisemedia.com/data/global-ai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FOUNDATIONS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Definitions.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457200" y="1133856"/>
            <a:ext cx="82296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The vocabulary we’ll be using all session.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457200" y="1627632"/>
            <a:ext cx="265176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14406B"/>
                </a:solidFill>
                <a:latin typeface="Calibri"/>
                <a:ea typeface="Calibri"/>
                <a:cs typeface="Calibri"/>
                <a:sym typeface="Calibri"/>
              </a:rPr>
              <a:t>Artificial Intelligence (AI)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3337560" y="1627632"/>
            <a:ext cx="534924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The ability of a digital computer or computer-controlled robot to perform tasks commonly associated with intelligent beings.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Google Shape;60;p4"/>
          <p:cNvCxnSpPr/>
          <p:nvPr/>
        </p:nvCxnSpPr>
        <p:spPr>
          <a:xfrm>
            <a:off x="457200" y="2185416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DCE4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4"/>
          <p:cNvSpPr/>
          <p:nvPr/>
        </p:nvSpPr>
        <p:spPr>
          <a:xfrm>
            <a:off x="457200" y="2240280"/>
            <a:ext cx="265176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14406B"/>
                </a:solidFill>
                <a:latin typeface="Calibri"/>
                <a:ea typeface="Calibri"/>
                <a:cs typeface="Calibri"/>
                <a:sym typeface="Calibri"/>
              </a:rPr>
              <a:t>Digital Transformation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3337560" y="2240280"/>
            <a:ext cx="534924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The strategic integration of digital technologies and data infrastructure across entire nations to fundamentally modernise economies, governance and societies.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63;p4"/>
          <p:cNvCxnSpPr/>
          <p:nvPr/>
        </p:nvCxnSpPr>
        <p:spPr>
          <a:xfrm>
            <a:off x="457200" y="2798064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DCE4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4"/>
          <p:cNvSpPr/>
          <p:nvPr/>
        </p:nvSpPr>
        <p:spPr>
          <a:xfrm>
            <a:off x="457200" y="2852928"/>
            <a:ext cx="265176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14406B"/>
                </a:solidFill>
                <a:latin typeface="Calibri"/>
                <a:ea typeface="Calibri"/>
                <a:cs typeface="Calibri"/>
                <a:sym typeface="Calibri"/>
              </a:rPr>
              <a:t>Data Governance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3337560" y="2852928"/>
            <a:ext cx="534924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The shared principles, legal instruments and policies used to manage, protect and utilise data.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4"/>
          <p:cNvCxnSpPr/>
          <p:nvPr/>
        </p:nvCxnSpPr>
        <p:spPr>
          <a:xfrm>
            <a:off x="457200" y="341071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DCE4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4"/>
          <p:cNvSpPr/>
          <p:nvPr/>
        </p:nvSpPr>
        <p:spPr>
          <a:xfrm>
            <a:off x="457200" y="3465576"/>
            <a:ext cx="265176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14406B"/>
                </a:solidFill>
                <a:latin typeface="Calibri"/>
                <a:ea typeface="Calibri"/>
                <a:cs typeface="Calibri"/>
                <a:sym typeface="Calibri"/>
              </a:rPr>
              <a:t>Digital Public Infrastructure (DPI)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3337560" y="3465576"/>
            <a:ext cx="534924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The foundational digital systems and technologies that support the delivery of public and private services.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4"/>
          <p:cNvCxnSpPr/>
          <p:nvPr/>
        </p:nvCxnSpPr>
        <p:spPr>
          <a:xfrm>
            <a:off x="457200" y="4023360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DCE4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4"/>
          <p:cNvSpPr/>
          <p:nvPr/>
        </p:nvSpPr>
        <p:spPr>
          <a:xfrm>
            <a:off x="457200" y="4078224"/>
            <a:ext cx="265176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14406B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3337560" y="4078224"/>
            <a:ext cx="534924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The information — facts, numbers, words and signals — that helps us understand the world and turn everyday moments into insight.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4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f088ebc48b_0_6"/>
          <p:cNvSpPr/>
          <p:nvPr/>
        </p:nvSpPr>
        <p:spPr>
          <a:xfrm>
            <a:off x="457200" y="227927"/>
            <a:ext cx="5486400" cy="496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3200" b="1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Let’s Connect!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g3f088ebc48b_0_6"/>
          <p:cNvSpPr/>
          <p:nvPr/>
        </p:nvSpPr>
        <p:spPr>
          <a:xfrm>
            <a:off x="7772400" y="4850892"/>
            <a:ext cx="9144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40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g3f088ebc48b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850" y="807848"/>
            <a:ext cx="4226050" cy="42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Three threads for this session.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548640" y="1600200"/>
            <a:ext cx="566928" cy="566928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041" y="1747601"/>
            <a:ext cx="272125" cy="2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/>
          <p:nvPr/>
        </p:nvSpPr>
        <p:spPr>
          <a:xfrm>
            <a:off x="1371600" y="1581912"/>
            <a:ext cx="72237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650"/>
              <a:buFont typeface="Calibri"/>
              <a:buNone/>
            </a:pPr>
            <a:r>
              <a:rPr lang="en-US" sz="16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Critical minerals</a:t>
            </a:r>
            <a:endParaRPr sz="16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1371600" y="1911096"/>
            <a:ext cx="722376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Africa’s mineral wealth and its place in the AI hardware supply chain.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548640" y="2587752"/>
            <a:ext cx="566928" cy="566928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041" y="2735153"/>
            <a:ext cx="272125" cy="2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/>
          <p:nvPr/>
        </p:nvSpPr>
        <p:spPr>
          <a:xfrm>
            <a:off x="1371600" y="2569464"/>
            <a:ext cx="72237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650"/>
              <a:buFont typeface="Calibri"/>
              <a:buNone/>
            </a:pPr>
            <a:r>
              <a:rPr lang="en-US" sz="16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AI geopolitics</a:t>
            </a:r>
            <a:endParaRPr sz="16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1371600" y="2898648"/>
            <a:ext cx="722376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How the US–China contest for compute and minerals plays out on the continent.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548640" y="3575304"/>
            <a:ext cx="566928" cy="566928"/>
          </a:xfrm>
          <a:prstGeom prst="ellipse">
            <a:avLst/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041" y="3722705"/>
            <a:ext cx="272125" cy="2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/>
          <p:nvPr/>
        </p:nvSpPr>
        <p:spPr>
          <a:xfrm>
            <a:off x="1371600" y="3557016"/>
            <a:ext cx="72237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650"/>
              <a:buFont typeface="Calibri"/>
              <a:buNone/>
            </a:pPr>
            <a:r>
              <a:rPr lang="en-US" sz="16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The governance challenge</a:t>
            </a:r>
            <a:endParaRPr sz="16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1371600" y="3886200"/>
            <a:ext cx="722376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50"/>
              <a:buFont typeface="Calibri"/>
              <a:buNone/>
            </a:pPr>
            <a:r>
              <a:rPr lang="en-US" sz="12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Avoiding extractive ‘infrastructure-for-data’ deals in Africa’s digital transformation.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5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GLOBAL CONTEXT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Benefits of AI.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457200" y="1133856"/>
            <a:ext cx="82296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The upside case the world is racing toward — the backdrop against which Africa’s question sits.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457200" y="1627632"/>
            <a:ext cx="2688336" cy="3063240"/>
          </a:xfrm>
          <a:prstGeom prst="roundRect">
            <a:avLst>
              <a:gd name="adj" fmla="val 2721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676656" y="1847088"/>
            <a:ext cx="4572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528" y="1965960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/>
          <p:nvPr/>
        </p:nvSpPr>
        <p:spPr>
          <a:xfrm>
            <a:off x="676656" y="2468880"/>
            <a:ext cx="224942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Increased Productivity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676656" y="2761488"/>
            <a:ext cx="224942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Time to strategic work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676656" y="3090672"/>
            <a:ext cx="2249424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AI-powered automation and decision support can enhance worker productivity and free up time for higher-value, strategic tasks.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3291840" y="1627632"/>
            <a:ext cx="2688336" cy="3063240"/>
          </a:xfrm>
          <a:prstGeom prst="roundRect">
            <a:avLst>
              <a:gd name="adj" fmla="val 2721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3511296" y="1847088"/>
            <a:ext cx="4572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0168" y="1965960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/>
          <p:nvPr/>
        </p:nvSpPr>
        <p:spPr>
          <a:xfrm>
            <a:off x="3511296" y="2468880"/>
            <a:ext cx="224942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New Job Creation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3511296" y="2761488"/>
            <a:ext cx="224942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170M new jobs by 2030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511296" y="3090672"/>
            <a:ext cx="2249424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WEF projects 170 million new roles created globally by 2030, against 92 million displaced — a net gain of 78 million jobs.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3511296" y="4306824"/>
            <a:ext cx="224942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850"/>
              <a:buFont typeface="Calibri"/>
              <a:buNone/>
            </a:pPr>
            <a:r>
              <a:rPr lang="en-US" sz="85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WEF, Future of Jobs Report 2025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6126480" y="1627632"/>
            <a:ext cx="2688336" cy="3063240"/>
          </a:xfrm>
          <a:prstGeom prst="roundRect">
            <a:avLst>
              <a:gd name="adj" fmla="val 2721"/>
            </a:avLst>
          </a:prstGeom>
          <a:solidFill>
            <a:srgbClr val="EFF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6345936" y="1847088"/>
            <a:ext cx="4572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4808" y="1965960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/>
          <p:nvPr/>
        </p:nvSpPr>
        <p:spPr>
          <a:xfrm>
            <a:off x="6345936" y="2468880"/>
            <a:ext cx="224942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Economic Growth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6345936" y="2761488"/>
            <a:ext cx="224942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$13T global economy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6345936" y="3090672"/>
            <a:ext cx="2249424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Widespread AI adoption could add up to $13 trillion to global economic output by 2030 — a 16% rise in cumulative GDP.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6345936" y="4306824"/>
            <a:ext cx="224942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850"/>
              <a:buFont typeface="Calibri"/>
              <a:buNone/>
            </a:pPr>
            <a:r>
              <a:rPr lang="en-US" sz="85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McKinsey Global Institute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6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457200" y="621792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Is Africa positioned to harness these benefits?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457200" y="1152144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300"/>
              <a:buFont typeface="Calibri"/>
              <a:buNone/>
            </a:pPr>
            <a:r>
              <a:rPr lang="en-US" sz="1300" b="0" i="1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And if so — what share?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457200" y="1691640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5400"/>
              <a:buFont typeface="Cambria"/>
              <a:buNone/>
            </a:pPr>
            <a:r>
              <a:rPr lang="en-US" sz="5400" b="1" i="0" u="none" strike="noStrike" cap="none">
                <a:solidFill>
                  <a:srgbClr val="14406B"/>
                </a:solidFill>
                <a:latin typeface="Cambria"/>
                <a:ea typeface="Cambria"/>
                <a:cs typeface="Cambria"/>
                <a:sym typeface="Cambria"/>
              </a:rPr>
              <a:t>2.5%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457200" y="2697480"/>
            <a:ext cx="2743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of the global AI market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Africa currently captures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7"/>
          <p:cNvCxnSpPr/>
          <p:nvPr/>
        </p:nvCxnSpPr>
        <p:spPr>
          <a:xfrm>
            <a:off x="3236976" y="1828800"/>
            <a:ext cx="0" cy="1188720"/>
          </a:xfrm>
          <a:prstGeom prst="straightConnector1">
            <a:avLst/>
          </a:prstGeom>
          <a:noFill/>
          <a:ln w="12700" cap="flat" cmpd="sng">
            <a:solidFill>
              <a:srgbClr val="DCE4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7"/>
          <p:cNvSpPr/>
          <p:nvPr/>
        </p:nvSpPr>
        <p:spPr>
          <a:xfrm>
            <a:off x="3273552" y="1691640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5400"/>
              <a:buFont typeface="Cambria"/>
              <a:buNone/>
            </a:pPr>
            <a:r>
              <a:rPr lang="en-US" sz="5400" b="1" i="0" u="none" strike="noStrike" cap="none">
                <a:solidFill>
                  <a:srgbClr val="14406B"/>
                </a:solidFill>
                <a:latin typeface="Cambria"/>
                <a:ea typeface="Cambria"/>
                <a:cs typeface="Cambria"/>
                <a:sym typeface="Cambria"/>
              </a:rPr>
              <a:t>0.3%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3273552" y="2697480"/>
            <a:ext cx="2743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share of projected global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AI investment flowing to Africa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7"/>
          <p:cNvCxnSpPr/>
          <p:nvPr/>
        </p:nvCxnSpPr>
        <p:spPr>
          <a:xfrm>
            <a:off x="6053328" y="1828800"/>
            <a:ext cx="0" cy="1188720"/>
          </a:xfrm>
          <a:prstGeom prst="straightConnector1">
            <a:avLst/>
          </a:prstGeom>
          <a:noFill/>
          <a:ln w="12700" cap="flat" cmpd="sng">
            <a:solidFill>
              <a:srgbClr val="DCE4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p7"/>
          <p:cNvSpPr/>
          <p:nvPr/>
        </p:nvSpPr>
        <p:spPr>
          <a:xfrm>
            <a:off x="6089904" y="1691640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5400"/>
              <a:buFont typeface="Cambria"/>
              <a:buNone/>
            </a:pPr>
            <a:r>
              <a:rPr lang="en-US" sz="5400" b="1" i="0" u="none" strike="noStrike" cap="none">
                <a:solidFill>
                  <a:srgbClr val="0A7B55"/>
                </a:solidFill>
                <a:latin typeface="Cambria"/>
                <a:ea typeface="Cambria"/>
                <a:cs typeface="Cambria"/>
                <a:sym typeface="Cambria"/>
              </a:rPr>
              <a:t>10%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6089904" y="2697480"/>
            <a:ext cx="2743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the share Africa would need to capture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just to unlock $1.5T by 2030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457200" y="3520440"/>
            <a:ext cx="8229600" cy="777240"/>
          </a:xfrm>
          <a:prstGeom prst="roundRect">
            <a:avLst>
              <a:gd name="adj" fmla="val 8235"/>
            </a:avLst>
          </a:prstGeom>
          <a:solidFill>
            <a:srgbClr val="E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713232" y="3657600"/>
            <a:ext cx="7772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1B2A3B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1B2A3B"/>
                </a:solidFill>
                <a:latin typeface="Calibri"/>
                <a:ea typeface="Calibri"/>
                <a:cs typeface="Calibri"/>
                <a:sym typeface="Calibri"/>
              </a:rPr>
              <a:t>Africa holds 17% of the world’s population — and roughly 1–2% of global AI spending. The $1.5T upside is real, but it assumes a 4x jump from where the continent stands today.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457200" y="4462272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850"/>
              <a:buFont typeface="Calibri"/>
              <a:buNone/>
            </a:pPr>
            <a:r>
              <a:rPr lang="en-US" sz="850" b="0" i="1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Sources: UNESCO / AfDB–World Bank AI conference, Nov 2025; SAP Africa / ITWeb, Jun 2025; DigitalDefynd AI Statistics, 2025.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7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/>
          <p:nvPr/>
        </p:nvSpPr>
        <p:spPr>
          <a:xfrm>
            <a:off x="457200" y="1188720"/>
            <a:ext cx="694944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689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900"/>
              <a:buFont typeface="Cambria"/>
              <a:buNone/>
            </a:pPr>
            <a:r>
              <a:rPr lang="en-US" sz="29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When you think of the world’s AI or</a:t>
            </a: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689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900"/>
              <a:buFont typeface="Cambria"/>
              <a:buNone/>
            </a:pPr>
            <a:r>
              <a:rPr lang="en-US" sz="29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technology leaders, who comes to mind?</a:t>
            </a: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8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457200" y="384048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7B55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A7B55"/>
                </a:solidFill>
                <a:latin typeface="Calibri"/>
                <a:ea typeface="Calibri"/>
                <a:cs typeface="Calibri"/>
                <a:sym typeface="Calibri"/>
              </a:rPr>
              <a:t>II. THE PRESENT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457200" y="541192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2700"/>
              <a:buFont typeface="Cambria"/>
              <a:buNone/>
            </a:pPr>
            <a:r>
              <a:rPr lang="en-US" sz="2700" b="1" i="0" u="none" strike="noStrike" cap="none">
                <a:solidFill>
                  <a:srgbClr val="0C2E50"/>
                </a:solidFill>
                <a:latin typeface="Cambria"/>
                <a:ea typeface="Cambria"/>
                <a:cs typeface="Cambria"/>
                <a:sym typeface="Cambria"/>
              </a:rPr>
              <a:t>Where does Africa rank in the global AI race?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198225" y="1920240"/>
            <a:ext cx="2743200" cy="2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Egypt: 52nd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highest-ranked African nation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C2E5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C2E50"/>
                </a:solidFill>
                <a:latin typeface="Calibri"/>
                <a:ea typeface="Calibri"/>
                <a:cs typeface="Calibri"/>
                <a:sym typeface="Calibri"/>
              </a:rPr>
              <a:t>No Sub-Saharan nation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rgbClr val="5F6C7B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F6C7B"/>
                </a:solidFill>
                <a:latin typeface="Calibri"/>
                <a:ea typeface="Calibri"/>
                <a:cs typeface="Calibri"/>
                <a:sym typeface="Calibri"/>
              </a:rPr>
              <a:t>appears in the Top 50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9" descr="assets/rank1_cro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625" y="1101725"/>
            <a:ext cx="6545476" cy="3971675"/>
          </a:xfrm>
          <a:prstGeom prst="rect">
            <a:avLst/>
          </a:prstGeom>
          <a:noFill/>
          <a:ln>
            <a:noFill/>
          </a:ln>
          <a:effectLst>
            <a:outerShdw blurRad="114300" dist="25400" dir="27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160" name="Google Shape;160;p9"/>
          <p:cNvSpPr/>
          <p:nvPr/>
        </p:nvSpPr>
        <p:spPr>
          <a:xfrm>
            <a:off x="7772400" y="4850892"/>
            <a:ext cx="914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7B4"/>
              </a:buClr>
              <a:buSzPts val="750"/>
              <a:buFont typeface="Calibri"/>
              <a:buNone/>
            </a:pPr>
            <a:r>
              <a:rPr lang="en-US" sz="750" b="0" i="0" u="none" strike="noStrike" cap="none">
                <a:solidFill>
                  <a:srgbClr val="9AA7B4"/>
                </a:solidFill>
                <a:latin typeface="Calibri"/>
                <a:ea typeface="Calibri"/>
                <a:cs typeface="Calibri"/>
                <a:sym typeface="Calibri"/>
              </a:rPr>
              <a:t>9 / 40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AFE78B466304086574F89314C47BD" ma:contentTypeVersion="16" ma:contentTypeDescription="Create a new document." ma:contentTypeScope="" ma:versionID="dfd7ab2631da705c17cad05b77340fcc">
  <xsd:schema xmlns:xsd="http://www.w3.org/2001/XMLSchema" xmlns:xs="http://www.w3.org/2001/XMLSchema" xmlns:p="http://schemas.microsoft.com/office/2006/metadata/properties" xmlns:ns3="33387b0b-1695-4581-94ac-79989f8d1ee5" xmlns:ns4="edbeccb7-0256-4247-b0b3-b14651340e21" targetNamespace="http://schemas.microsoft.com/office/2006/metadata/properties" ma:root="true" ma:fieldsID="34b0a1f2d2acb2208ddd3a1ec2aa29fc" ns3:_="" ns4:_="">
    <xsd:import namespace="33387b0b-1695-4581-94ac-79989f8d1ee5"/>
    <xsd:import namespace="edbeccb7-0256-4247-b0b3-b14651340e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87b0b-1695-4581-94ac-79989f8d1e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eccb7-0256-4247-b0b3-b14651340e2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387b0b-1695-4581-94ac-79989f8d1ee5" xsi:nil="true"/>
  </documentManagement>
</p:properties>
</file>

<file path=customXml/itemProps1.xml><?xml version="1.0" encoding="utf-8"?>
<ds:datastoreItem xmlns:ds="http://schemas.openxmlformats.org/officeDocument/2006/customXml" ds:itemID="{3A3E8A7D-7D80-43FE-BF39-E283CB52F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387b0b-1695-4581-94ac-79989f8d1ee5"/>
    <ds:schemaRef ds:uri="edbeccb7-0256-4247-b0b3-b14651340e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2AED5B-54C4-470C-9B0E-07F8D6A8C8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E9553-F202-4A03-AADD-79B581A55682}">
  <ds:schemaRefs>
    <ds:schemaRef ds:uri="http://purl.org/dc/terms/"/>
    <ds:schemaRef ds:uri="edbeccb7-0256-4247-b0b3-b14651340e2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33387b0b-1695-4581-94ac-79989f8d1ee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2579</Words>
  <Application>Microsoft Office PowerPoint</Application>
  <PresentationFormat>On-screen Show (16:9)</PresentationFormat>
  <Paragraphs>395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Pendo Manjele</dc:creator>
  <cp:lastModifiedBy>Howard</cp:lastModifiedBy>
  <cp:revision>2</cp:revision>
  <dcterms:created xsi:type="dcterms:W3CDTF">2026-07-02T19:03:10Z</dcterms:created>
  <dcterms:modified xsi:type="dcterms:W3CDTF">2026-07-03T10:08:10Z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0x0101004A3AFE78B466304086574F89314C47BD</vt:lpwstr>
  </property>
</Properties>
</file>