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1"/>
  </p:notesMasterIdLst>
  <p:sldIdLst>
    <p:sldId id="256" r:id="rId5"/>
    <p:sldId id="257" r:id="rId6"/>
    <p:sldId id="258" r:id="rId7"/>
    <p:sldId id="259" r:id="rId8"/>
    <p:sldId id="283" r:id="rId9"/>
    <p:sldId id="260" r:id="rId10"/>
    <p:sldId id="261" r:id="rId11"/>
    <p:sldId id="262" r:id="rId12"/>
    <p:sldId id="263" r:id="rId13"/>
    <p:sldId id="264"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1" r:id="rId29"/>
    <p:sldId id="280" r:id="rId30"/>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302A"/>
    <a:srgbClr val="2032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08D2776-CD89-DB97-E55A-CD37A825383C}" v="66" dt="2026-07-02T15:50:02.961"/>
    <p1510:client id="{E7518926-CDBF-0358-4E6E-EF8497128A86}" v="199" dt="2026-07-02T11:50:44.6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685" autoAdjust="0"/>
  </p:normalViewPr>
  <p:slideViewPr>
    <p:cSldViewPr snapToGrid="0">
      <p:cViewPr varScale="1">
        <p:scale>
          <a:sx n="75" d="100"/>
          <a:sy n="75" d="100"/>
        </p:scale>
        <p:origin x="123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14755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hrw.org/news/2020/10/19/cameroon-opposition-leaders-supporters-detained" TargetMode="External"/><Relationship Id="rId2" Type="http://schemas.openxmlformats.org/officeDocument/2006/relationships/slide" Target="../slides/slide12.xml"/><Relationship Id="rId1" Type="http://schemas.openxmlformats.org/officeDocument/2006/relationships/notesMaster" Target="../notesMasters/notesMaster1.xml"/><Relationship Id="rId4" Type="http://schemas.openxmlformats.org/officeDocument/2006/relationships/hyperlink" Target="https://www.hrw.org/news/2025/01/14/cameroonian-political-activist-feared-forcibly-disappeared"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colonial legacy and the perception it created amongst Africans was of governance as a blunt, alien system for controlling citizens and exploiting the colonies to the fullest without regard to its possible developmental and transformative role and, as such, did not prepare Africans for constitutional governance.</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Mo Ibrahim Index of African Governance (IIAG), which tracks safety and rule of law, participation and human rights, sustainable economic opportunity, and human development,. Transparent elections produce governments with the legitimacy to enforce contracts, protect property rights, and implement long-term regulatory frameworks, all of which are prerequisites for sustained private investment. Eg Mauritius</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Electoral instability disproportionately harms the economic segments that ordinary citizens depend on, while leaving resource rents largely intact the </a:t>
            </a:r>
            <a:r>
              <a:rPr lang="en-US" sz="1200" kern="1200" dirty="0" err="1">
                <a:solidFill>
                  <a:schemeClr val="tx1"/>
                </a:solidFill>
                <a:effectLst/>
                <a:latin typeface="+mn-lt"/>
                <a:ea typeface="+mn-ea"/>
                <a:cs typeface="+mn-cs"/>
              </a:rPr>
              <a:t>labour-intensive</a:t>
            </a:r>
            <a:r>
              <a:rPr lang="en-US" sz="1200" kern="1200" dirty="0">
                <a:solidFill>
                  <a:schemeClr val="tx1"/>
                </a:solidFill>
                <a:effectLst/>
                <a:latin typeface="+mn-lt"/>
                <a:ea typeface="+mn-ea"/>
                <a:cs typeface="+mn-cs"/>
              </a:rPr>
              <a:t> manufacturing, financial services, and </a:t>
            </a:r>
            <a:r>
              <a:rPr lang="en-US" sz="1200" kern="1200" dirty="0" err="1">
                <a:solidFill>
                  <a:schemeClr val="tx1"/>
                </a:solidFill>
                <a:effectLst/>
                <a:latin typeface="+mn-lt"/>
                <a:ea typeface="+mn-ea"/>
                <a:cs typeface="+mn-cs"/>
              </a:rPr>
              <a:t>agro</a:t>
            </a:r>
            <a:r>
              <a:rPr lang="en-US" sz="1200" kern="1200" dirty="0">
                <a:solidFill>
                  <a:schemeClr val="tx1"/>
                </a:solidFill>
                <a:effectLst/>
                <a:latin typeface="+mn-lt"/>
                <a:ea typeface="+mn-ea"/>
                <a:cs typeface="+mn-cs"/>
              </a:rPr>
              <a:t>-processing sectors that generate the most employment and domestic value addition. </a:t>
            </a:r>
          </a:p>
          <a:p>
            <a:endParaRPr lang="en-GB" dirty="0"/>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International Center for Governance and Leadership (TICGL) reports that the October 2025 general elections in Tanzania caused significant economic and political shocks, resulting in 700 to 1,000 deaths and 5,000 arrests. The resulting instability prompted a 3% depreciation of the Tanzanian Shilling, a 4.2% drop in the Dar es Salaam Stock Exchange, and a 20-30% plunge in tourism, disrupting the economy after initial growth projections of 6.0%.</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Protesters charged with “hostility against the homeland,” “revolution,” “rebellion,” and “insurrection.” Offences applied indiscriminately and unrelated to the actual acts of protest. Some of these crimes could be punishable with the death penalty.</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President Biya, the world’s longest-serving head of state, has ruled Cameroon since 1982, scrapping presidential term limits in 2008 and systematically </a:t>
            </a:r>
            <a:r>
              <a:rPr lang="en-US" sz="1200" b="0" i="0" kern="1200" dirty="0">
                <a:solidFill>
                  <a:schemeClr val="tx1"/>
                </a:solidFill>
                <a:effectLst/>
                <a:latin typeface="+mn-lt"/>
                <a:ea typeface="+mn-ea"/>
                <a:cs typeface="+mn-cs"/>
                <a:hlinkClick r:id="rId3"/>
              </a:rPr>
              <a:t>suppressing opposition</a:t>
            </a:r>
            <a:r>
              <a:rPr lang="en-US" sz="1200" b="0" i="0" kern="1200" dirty="0">
                <a:solidFill>
                  <a:schemeClr val="tx1"/>
                </a:solidFill>
                <a:effectLst/>
                <a:latin typeface="+mn-lt"/>
                <a:ea typeface="+mn-ea"/>
                <a:cs typeface="+mn-cs"/>
              </a:rPr>
              <a:t> and dissent. In the months preceding the election, authorities further closed civic space, </a:t>
            </a:r>
            <a:r>
              <a:rPr lang="en-US" sz="1200" b="0" i="0" kern="1200" dirty="0">
                <a:solidFill>
                  <a:schemeClr val="tx1"/>
                </a:solidFill>
                <a:effectLst/>
                <a:latin typeface="+mn-lt"/>
                <a:ea typeface="+mn-ea"/>
                <a:cs typeface="+mn-cs"/>
                <a:hlinkClick r:id="rId4"/>
              </a:rPr>
              <a:t>imposing harsh restrictions</a:t>
            </a:r>
            <a:r>
              <a:rPr lang="en-US" sz="1200" b="0" i="0" kern="1200" dirty="0">
                <a:solidFill>
                  <a:schemeClr val="tx1"/>
                </a:solidFill>
                <a:effectLst/>
                <a:latin typeface="+mn-lt"/>
                <a:ea typeface="+mn-ea"/>
                <a:cs typeface="+mn-cs"/>
              </a:rPr>
              <a:t> on freedom of expression, assembly, and association.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role of money in elections and its effect on economic stability and long-term development. Governments systematically distort fiscal policy around election cycles, campaign financing operates with minimal transparency and incumbents abuse state resources for electoral advantage, all of which come to a cumulative economic cost of increased borrowing, post-election austerity measures which reverse promised social gains and the capture of state institutions by well-financed political actors, which reduces the transparency and accountability that effective debt management requires. </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 healthy democracy must be transparent about how money enters and exits the democratic political process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Fiscal performance in Ghana tends to worsen during election years, with incumbents pursuing politically-driven spending to retain power.</a:t>
            </a:r>
            <a:r>
              <a:rPr lang="en-US" dirty="0"/>
              <a:t> In the 2012 election year, Ghana’s budget deficit reached GH₵8.7 billion, and amounted to some 11.6 per cent of GDP. </a:t>
            </a:r>
          </a:p>
          <a:p>
            <a:endParaRPr lang="en-US" dirty="0"/>
          </a:p>
          <a:p>
            <a:r>
              <a:rPr lang="en-US" dirty="0"/>
              <a:t>A shift from productive entrepreneurial activity to unproductive rent-seeking, weakening institutions, and resisting efforts to further accountability, transparency, and modernization. Corruption imposes a fiscal burden on the economy by wasting  resources that could otherwise have been spent or saved more productively.</a:t>
            </a:r>
          </a:p>
          <a:p>
            <a:r>
              <a:rPr lang="en-US" dirty="0"/>
              <a:t>The 2025 Government inherited an unstable economic condition, blaming the previous government for reckless public spending </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Zuma relationship with Gupta brothers, their cabinet influence, appointing and dismissing ministers to allow the installation of those who would be sympathetic to their business interests</a:t>
            </a:r>
          </a:p>
          <a:p>
            <a:r>
              <a:rPr lang="en-GB" dirty="0"/>
              <a:t>Eskom-loadshedding crisis because </a:t>
            </a:r>
            <a:r>
              <a:rPr lang="en-GB" dirty="0" err="1"/>
              <a:t>eskoms</a:t>
            </a:r>
            <a:r>
              <a:rPr lang="en-GB" dirty="0"/>
              <a:t> operations were compromised </a:t>
            </a:r>
            <a:r>
              <a:rPr lang="en-GB" dirty="0" err="1"/>
              <a:t>ie</a:t>
            </a:r>
            <a:r>
              <a:rPr lang="en-GB" dirty="0"/>
              <a:t> coal stockpile shortages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Zimbabwe- Mineral resource capture over $2 billion in unaccounted exports through smuggling and opaque joint ventures</a:t>
            </a:r>
          </a:p>
          <a:p>
            <a:endParaRPr lang="en-GB" dirty="0"/>
          </a:p>
          <a:p>
            <a:r>
              <a:rPr lang="en-US" sz="1200" kern="1200" dirty="0">
                <a:solidFill>
                  <a:schemeClr val="tx1"/>
                </a:solidFill>
                <a:effectLst/>
                <a:latin typeface="+mn-lt"/>
                <a:ea typeface="+mn-ea"/>
                <a:cs typeface="+mn-cs"/>
              </a:rPr>
              <a:t>Clientelism: Greater overall level of public spending and second, lower spending on certain sectors, like education, but higher spending in other areas in which resources are easier to conceal, like the military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Buhari administration: Political fear, deferred political will and a legacy of failed attempts as well as the core structural problem of lack of operational state owned refineries to provide a domestic refining alternative .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highlight>
                  <a:srgbClr val="FFFFFF"/>
                </a:highlight>
              </a:rPr>
              <a:t>Elections today must be seen not just as political events but as opportunities to reshape economic justice. Where elections are genuine mechanisms, they function as an engine of both political legitimacy and economic accountability. Where elections are hollowed out through manipulation, restriction, or violence then they cannot be relied upon as a proper representation of the peoples’ will. What follows is that Governments that cannot claim a credible popular mandate lose the political capital necessary to make difficult economic decisions, and citizens who do not trust electoral outcomes are less willing to accept the trade-offs that development requires.</a:t>
            </a:r>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highlight>
                  <a:srgbClr val="FFFFFF"/>
                </a:highlight>
              </a:rPr>
              <a:t>In the 1960s, most African countries gained independence, but some newly independent states inherited colonial debts, and as the oppressive global financial architecture was being developed, most African states were either still under colonial rule or newly independent.</a:t>
            </a:r>
          </a:p>
          <a:p>
            <a:pPr marL="228600" indent="-228600">
              <a:buAutoNum type="arabicPeriod"/>
            </a:pPr>
            <a:r>
              <a:rPr lang="en-US" dirty="0">
                <a:highlight>
                  <a:srgbClr val="FFFFFF"/>
                </a:highlight>
              </a:rPr>
              <a:t>The rise of One-Party States demonstrated a prevailing assumption that multi-party democracy was an obstacle that could hinder development, leading to the rise of one-party states and military dictatorships whose main aim was to continue enriching the elite and to continue oppressive structures developed during colonialism.</a:t>
            </a:r>
          </a:p>
          <a:p>
            <a:pPr marL="228600" indent="-228600">
              <a:buAutoNum type="arabicPeriod"/>
            </a:pPr>
            <a:r>
              <a:rPr lang="en-US" dirty="0">
                <a:highlight>
                  <a:srgbClr val="FFFFFF"/>
                </a:highlight>
                <a:ea typeface="Calibri" panose="020F0502020204030204"/>
                <a:cs typeface="Calibri" panose="020F0502020204030204"/>
              </a:rPr>
              <a:t> Structural adjustment programs</a:t>
            </a:r>
          </a:p>
          <a:p>
            <a:pPr marL="228600" indent="-228600">
              <a:buAutoNum type="arabicPeriod"/>
            </a:pPr>
            <a:endParaRPr lang="en-US" dirty="0">
              <a:highlight>
                <a:srgbClr val="FFFFFF"/>
              </a:highlight>
              <a:ea typeface="Calibri" panose="020F0502020204030204"/>
              <a:cs typeface="Calibri" panose="020F0502020204030204"/>
            </a:endParaRP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Each reinforces or undermines the other over time.</a:t>
            </a:r>
          </a:p>
          <a:p>
            <a:r>
              <a:rPr lang="en-GB" dirty="0"/>
              <a:t>Botswana had the highest sustained economic growth rate of any country for a long time after independence, and Mauritius. Neither country achieved this by shutting down political competition.</a:t>
            </a:r>
          </a:p>
          <a:p>
            <a:r>
              <a:rPr lang="en-GB" dirty="0"/>
              <a:t>Whether there are strong rules that stop leaders from making short-sighted, self-serving decisions. The goal is stronger, well-designed institutions that make good economic decisions.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ea typeface="Calibri"/>
                <a:cs typeface="Calibri"/>
              </a:rPr>
              <a:t>Botswana and Mauritius- Democracy</a:t>
            </a:r>
          </a:p>
          <a:p>
            <a:pPr marL="0" indent="0">
              <a:buNone/>
            </a:pPr>
            <a:endParaRPr lang="en-US" dirty="0">
              <a:ea typeface="Calibri"/>
              <a:cs typeface="Calibri"/>
            </a:endParaRPr>
          </a:p>
          <a:p>
            <a:pPr marL="228600" indent="-228600">
              <a:buAutoNum type="arabicPeriod"/>
            </a:pPr>
            <a:r>
              <a:rPr lang="en-US" dirty="0">
                <a:ea typeface="Calibri"/>
                <a:cs typeface="Calibri"/>
              </a:rPr>
              <a:t>Ethiopia and Rwanda</a:t>
            </a:r>
          </a:p>
          <a:p>
            <a:pPr marL="228600" indent="-228600">
              <a:buAutoNum type="arabicPeriod"/>
            </a:pPr>
            <a:r>
              <a:rPr lang="en-US" dirty="0">
                <a:ea typeface="Calibri"/>
                <a:cs typeface="Calibri"/>
              </a:rPr>
              <a:t>Burkina Faso(2022), Mali(200,2021) –ECOWAS financial and trade sanctions under its zero-tolerance democracy and governance protocol, freezing assets in its regional central banks and suspending financial transactions with member states. They formed the Alliance of Sahel with Niger.</a:t>
            </a:r>
            <a:endParaRPr lang="en-US" dirty="0"/>
          </a:p>
          <a:p>
            <a:pPr marL="228600" indent="-228600">
              <a:buAutoNum type="arabicPeriod"/>
            </a:pPr>
            <a:endParaRPr lang="en-US" dirty="0">
              <a:ea typeface="Calibri" panose="020F0502020204030204"/>
              <a:cs typeface="Calibri" panose="020F0502020204030204"/>
            </a:endParaRP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GB" dirty="0"/>
              <a:t>Objectives: Recognition and protection of democracy, rule of law and human rights, a culture of democracy and peace, democratic institutions, democratic elections, sanctions in cases of unconstitutional changes of government, and political, economic, and social governance.</a:t>
            </a:r>
          </a:p>
          <a:p>
            <a:pPr algn="just"/>
            <a:endParaRPr lang="en-GB" dirty="0"/>
          </a:p>
          <a:p>
            <a:pPr algn="just"/>
            <a:r>
              <a:rPr lang="en-US" sz="1200" kern="1200" dirty="0">
                <a:solidFill>
                  <a:schemeClr val="tx1"/>
                </a:solidFill>
                <a:effectLst/>
                <a:latin typeface="+mn-lt"/>
                <a:ea typeface="+mn-ea"/>
                <a:cs typeface="+mn-cs"/>
              </a:rPr>
              <a:t>Principles include ensuring the transparency and integrity of electoral institutions, promoting free association and access to polls through civic and voters’ education, and ensuring fair and equitable access to the election by contesting parties</a:t>
            </a:r>
            <a:endParaRPr lang="en-GB" dirty="0">
              <a:ea typeface="Calibri"/>
              <a:cs typeface="Calibri"/>
            </a:endParaRP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Electoral instability manifests in unfair elections, election-time restrictions, election-time violence, and the subversion of elections altogether, transforms the political-economic structure of a state and betrays the political will of its citizenry.</a:t>
            </a:r>
            <a:endParaRPr lang="en-US" dirty="0">
              <a:ea typeface="Calibri"/>
              <a:cs typeface="Calibri"/>
            </a:endParaRPr>
          </a:p>
          <a:p>
            <a:r>
              <a:rPr lang="en-US" dirty="0"/>
              <a:t> </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absence of free and fair elections creates more than an ethical fault (media freedoms, access to info, freedom of assembly, right to life, vote </a:t>
            </a:r>
            <a:r>
              <a:rPr lang="en-US" dirty="0" err="1"/>
              <a:t>etc</a:t>
            </a:r>
            <a:r>
              <a:rPr lang="en-US" dirty="0"/>
              <a:t>). It creates a void that is filled by the fiscal interests of transnational corporations, international financial institutions, and the global economic aristocracy. </a:t>
            </a:r>
            <a:r>
              <a:rPr lang="en-US" sz="1200" kern="1200" dirty="0">
                <a:solidFill>
                  <a:schemeClr val="tx1"/>
                </a:solidFill>
                <a:effectLst/>
                <a:latin typeface="+mn-lt"/>
                <a:ea typeface="+mn-ea"/>
                <a:cs typeface="+mn-cs"/>
              </a:rPr>
              <a:t>Electoral instability effects a state’s expected future public debt by impacting its borrowing power</a:t>
            </a:r>
            <a:endParaRPr lang="en-US" dirty="0"/>
          </a:p>
          <a:p>
            <a:r>
              <a:rPr lang="en-US" dirty="0">
                <a:ea typeface="Calibri"/>
                <a:cs typeface="Calibri"/>
              </a:rPr>
              <a:t>Transparent, free, fair,</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377" rtl="0" eaLnBrk="1" latinLnBrk="0" hangingPunct="1">
        <a:spcBef>
          <a:spcPct val="0"/>
        </a:spcBef>
        <a:buNone/>
        <a:defRPr sz="4400" kern="1200">
          <a:solidFill>
            <a:schemeClr val="tx1"/>
          </a:solidFill>
          <a:latin typeface="+mj-lt"/>
          <a:ea typeface="+mj-ea"/>
          <a:cs typeface="+mj-cs"/>
        </a:defRPr>
      </a:lvl1pPr>
    </p:titleStyle>
    <p:bodyStyle>
      <a:lvl1pPr marL="342891" indent="-342891" algn="l" defTabSz="914377"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32" indent="-285744" algn="l" defTabSz="914377"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71" indent="-228594" algn="l" defTabSz="914377"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160"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349"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7.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image" Target="../media/image13.png"/></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image" Target="../media/image9.png"/><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2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image" Target="../media/image18.png"/></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4.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image" Target="../media/image6.png"/><Relationship Id="rId4" Type="http://schemas.openxmlformats.org/officeDocument/2006/relationships/image" Target="../media/image8.png"/></Relationships>
</file>

<file path=ppt/slides/_rels/slide2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hyperlink" Target="https://www.lawyersofafrica.org/membership/" TargetMode="Externa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2302A"/>
        </a:solidFill>
        <a:effectLst/>
      </p:bgPr>
    </p:bg>
    <p:spTree>
      <p:nvGrpSpPr>
        <p:cNvPr id="1" name=""/>
        <p:cNvGrpSpPr/>
        <p:nvPr/>
      </p:nvGrpSpPr>
      <p:grpSpPr>
        <a:xfrm>
          <a:off x="0" y="0"/>
          <a:ext cx="0" cy="0"/>
          <a:chOff x="0" y="0"/>
          <a:chExt cx="0" cy="0"/>
        </a:xfrm>
      </p:grpSpPr>
      <p:sp>
        <p:nvSpPr>
          <p:cNvPr id="4" name="Shape 2"/>
          <p:cNvSpPr/>
          <p:nvPr/>
        </p:nvSpPr>
        <p:spPr>
          <a:xfrm>
            <a:off x="502920" y="457201"/>
            <a:ext cx="640080" cy="640080"/>
          </a:xfrm>
          <a:prstGeom prst="ellipse">
            <a:avLst/>
          </a:prstGeom>
          <a:solidFill>
            <a:srgbClr val="1F4A40"/>
          </a:solidFill>
          <a:ln/>
        </p:spPr>
        <p:txBody>
          <a:bodyPr/>
          <a:lstStyle/>
          <a:p>
            <a:endParaRPr lang="en-GB" noProof="0"/>
          </a:p>
        </p:txBody>
      </p:sp>
      <p:sp>
        <p:nvSpPr>
          <p:cNvPr id="6" name="Text 3"/>
          <p:cNvSpPr/>
          <p:nvPr/>
        </p:nvSpPr>
        <p:spPr>
          <a:xfrm>
            <a:off x="457200" y="1371601"/>
            <a:ext cx="7772400" cy="320040"/>
          </a:xfrm>
          <a:prstGeom prst="rect">
            <a:avLst/>
          </a:prstGeom>
          <a:noFill/>
          <a:ln/>
        </p:spPr>
        <p:txBody>
          <a:bodyPr wrap="square" lIns="0" tIns="0" rIns="0" bIns="0" rtlCol="0" anchor="ctr"/>
          <a:lstStyle/>
          <a:p>
            <a:endParaRPr lang="en-GB" sz="1300" noProof="0"/>
          </a:p>
        </p:txBody>
      </p:sp>
      <p:sp>
        <p:nvSpPr>
          <p:cNvPr id="7" name="Text 4"/>
          <p:cNvSpPr/>
          <p:nvPr/>
        </p:nvSpPr>
        <p:spPr>
          <a:xfrm>
            <a:off x="457200" y="1691641"/>
            <a:ext cx="7772400" cy="365760"/>
          </a:xfrm>
          <a:prstGeom prst="rect">
            <a:avLst/>
          </a:prstGeom>
          <a:noFill/>
          <a:ln/>
        </p:spPr>
        <p:txBody>
          <a:bodyPr wrap="square" lIns="0" tIns="0" rIns="0" bIns="0" rtlCol="0" anchor="ctr"/>
          <a:lstStyle/>
          <a:p>
            <a:endParaRPr lang="en-GB" sz="1600" noProof="0"/>
          </a:p>
        </p:txBody>
      </p:sp>
      <p:sp>
        <p:nvSpPr>
          <p:cNvPr id="8" name="Text 5"/>
          <p:cNvSpPr/>
          <p:nvPr/>
        </p:nvSpPr>
        <p:spPr>
          <a:xfrm>
            <a:off x="457200" y="2148841"/>
            <a:ext cx="8686800" cy="1737360"/>
          </a:xfrm>
          <a:prstGeom prst="rect">
            <a:avLst/>
          </a:prstGeom>
          <a:noFill/>
          <a:ln/>
        </p:spPr>
        <p:txBody>
          <a:bodyPr wrap="square" lIns="0" tIns="0" rIns="0" bIns="0" rtlCol="0" anchor="ctr"/>
          <a:lstStyle/>
          <a:p>
            <a:pPr>
              <a:lnSpc>
                <a:spcPct val="108000"/>
              </a:lnSpc>
            </a:pPr>
            <a:r>
              <a:rPr lang="en-GB" sz="4000" b="1" noProof="0">
                <a:solidFill>
                  <a:srgbClr val="FFFFFF"/>
                </a:solidFill>
                <a:latin typeface="Cambria" pitchFamily="34" charset="0"/>
                <a:ea typeface="Cambria" pitchFamily="34" charset="-122"/>
                <a:cs typeface="Cambria" pitchFamily="34" charset="-120"/>
              </a:rPr>
              <a:t>The Impact of Elections on</a:t>
            </a:r>
            <a:endParaRPr lang="en-GB" sz="4000" noProof="0"/>
          </a:p>
          <a:p>
            <a:pPr>
              <a:lnSpc>
                <a:spcPct val="108000"/>
              </a:lnSpc>
            </a:pPr>
            <a:r>
              <a:rPr lang="en-GB" sz="4000" b="1" noProof="0">
                <a:solidFill>
                  <a:srgbClr val="FFFFFF"/>
                </a:solidFill>
                <a:latin typeface="Cambria" pitchFamily="34" charset="0"/>
                <a:ea typeface="Cambria" pitchFamily="34" charset="-122"/>
                <a:cs typeface="Cambria" pitchFamily="34" charset="-120"/>
              </a:rPr>
              <a:t>Economic Growth in Africa</a:t>
            </a:r>
            <a:endParaRPr lang="en-GB" sz="4000" noProof="0"/>
          </a:p>
        </p:txBody>
      </p:sp>
      <p:sp>
        <p:nvSpPr>
          <p:cNvPr id="9" name="Shape 6"/>
          <p:cNvSpPr/>
          <p:nvPr/>
        </p:nvSpPr>
        <p:spPr>
          <a:xfrm>
            <a:off x="502920" y="4160521"/>
            <a:ext cx="1280160" cy="0"/>
          </a:xfrm>
          <a:prstGeom prst="line">
            <a:avLst/>
          </a:prstGeom>
          <a:noFill/>
          <a:ln w="25400">
            <a:solidFill>
              <a:srgbClr val="C9A14A"/>
            </a:solidFill>
            <a:prstDash val="solid"/>
          </a:ln>
        </p:spPr>
        <p:txBody>
          <a:bodyPr/>
          <a:lstStyle/>
          <a:p>
            <a:endParaRPr lang="en-GB" noProof="0"/>
          </a:p>
        </p:txBody>
      </p:sp>
      <p:sp>
        <p:nvSpPr>
          <p:cNvPr id="10" name="Text 7"/>
          <p:cNvSpPr/>
          <p:nvPr/>
        </p:nvSpPr>
        <p:spPr>
          <a:xfrm>
            <a:off x="457200" y="4279393"/>
            <a:ext cx="7772400" cy="274320"/>
          </a:xfrm>
          <a:prstGeom prst="rect">
            <a:avLst/>
          </a:prstGeom>
          <a:noFill/>
          <a:ln/>
        </p:spPr>
        <p:txBody>
          <a:bodyPr wrap="square" lIns="0" tIns="0" rIns="0" bIns="0" rtlCol="0" anchor="ctr"/>
          <a:lstStyle/>
          <a:p>
            <a:r>
              <a:rPr lang="en-GB" sz="1200" i="1">
                <a:solidFill>
                  <a:schemeClr val="bg1"/>
                </a:solidFill>
                <a:ea typeface="Calibri"/>
                <a:cs typeface="Calibri"/>
              </a:rPr>
              <a:t>Rule of Law, Governance, Repression and Economic Crisis</a:t>
            </a:r>
            <a:endParaRPr lang="en-GB" sz="1200" i="1" noProof="0">
              <a:solidFill>
                <a:schemeClr val="bg1"/>
              </a:solidFill>
              <a:ea typeface="Calibri"/>
              <a:cs typeface="Calibri"/>
            </a:endParaRPr>
          </a:p>
        </p:txBody>
      </p:sp>
      <p:pic>
        <p:nvPicPr>
          <p:cNvPr id="11" name="Picture 10" descr="Palu Logo Final (4 languages) Non-transparent.jpg"/>
          <p:cNvPicPr>
            <a:picLocks noChangeAspect="1"/>
          </p:cNvPicPr>
          <p:nvPr/>
        </p:nvPicPr>
        <p:blipFill>
          <a:blip r:embed="rId3"/>
          <a:stretch>
            <a:fillRect/>
          </a:stretch>
        </p:blipFill>
        <p:spPr>
          <a:xfrm>
            <a:off x="6720840" y="164592"/>
            <a:ext cx="2103120" cy="67831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9"/>
            <a:ext cx="5486400" cy="274320"/>
          </a:xfrm>
          <a:prstGeom prst="rect">
            <a:avLst/>
          </a:prstGeom>
          <a:noFill/>
          <a:ln/>
        </p:spPr>
        <p:txBody>
          <a:bodyPr wrap="square" lIns="0" tIns="0" rIns="0" bIns="0" rtlCol="0" anchor="ctr"/>
          <a:lstStyle/>
          <a:p>
            <a:r>
              <a:rPr lang="en-GB" sz="1100" b="1" kern="0" spc="200" noProof="0">
                <a:solidFill>
                  <a:srgbClr val="1B4332"/>
                </a:solidFill>
                <a:latin typeface="Calibri" pitchFamily="34" charset="0"/>
                <a:ea typeface="Calibri" pitchFamily="34" charset="-122"/>
                <a:cs typeface="Calibri" pitchFamily="34" charset="-120"/>
              </a:rPr>
              <a:t>TRANSMISSION MECHANISMS</a:t>
            </a:r>
            <a:endParaRPr lang="en-GB" sz="1100" noProof="0"/>
          </a:p>
        </p:txBody>
      </p:sp>
      <p:sp>
        <p:nvSpPr>
          <p:cNvPr id="3" name="Text 1"/>
          <p:cNvSpPr/>
          <p:nvPr/>
        </p:nvSpPr>
        <p:spPr>
          <a:xfrm>
            <a:off x="457200" y="530353"/>
            <a:ext cx="8229600" cy="502920"/>
          </a:xfrm>
          <a:prstGeom prst="rect">
            <a:avLst/>
          </a:prstGeom>
          <a:noFill/>
          <a:ln/>
        </p:spPr>
        <p:txBody>
          <a:bodyPr wrap="square" lIns="0" tIns="0" rIns="0" bIns="0" rtlCol="0" anchor="ctr"/>
          <a:lstStyle/>
          <a:p>
            <a:r>
              <a:rPr lang="en-GB" sz="2400" b="1" noProof="0">
                <a:solidFill>
                  <a:srgbClr val="1C1C1A"/>
                </a:solidFill>
                <a:latin typeface="Cambria" pitchFamily="34" charset="0"/>
                <a:ea typeface="Cambria" pitchFamily="34" charset="-122"/>
                <a:cs typeface="Cambria" pitchFamily="34" charset="-120"/>
              </a:rPr>
              <a:t>How Instability Becomes Economic Cost</a:t>
            </a:r>
            <a:endParaRPr lang="en-GB" sz="2400" noProof="0"/>
          </a:p>
        </p:txBody>
      </p:sp>
      <p:sp>
        <p:nvSpPr>
          <p:cNvPr id="4" name="Shape 2"/>
          <p:cNvSpPr/>
          <p:nvPr/>
        </p:nvSpPr>
        <p:spPr>
          <a:xfrm>
            <a:off x="457200" y="1188721"/>
            <a:ext cx="4114800" cy="1417320"/>
          </a:xfrm>
          <a:prstGeom prst="rect">
            <a:avLst/>
          </a:prstGeom>
          <a:solidFill>
            <a:srgbClr val="EFEEE7"/>
          </a:solidFill>
          <a:ln/>
        </p:spPr>
        <p:txBody>
          <a:bodyPr/>
          <a:lstStyle/>
          <a:p>
            <a:endParaRPr lang="en-GB" noProof="0"/>
          </a:p>
        </p:txBody>
      </p:sp>
      <p:pic>
        <p:nvPicPr>
          <p:cNvPr id="5" name="Image 0" descr="preencoded.png"/>
          <p:cNvPicPr>
            <a:picLocks noChangeAspect="1"/>
          </p:cNvPicPr>
          <p:nvPr/>
        </p:nvPicPr>
        <p:blipFill>
          <a:blip r:embed="rId3"/>
          <a:stretch>
            <a:fillRect/>
          </a:stretch>
        </p:blipFill>
        <p:spPr>
          <a:xfrm>
            <a:off x="658368" y="1371601"/>
            <a:ext cx="384048" cy="384048"/>
          </a:xfrm>
          <a:prstGeom prst="rect">
            <a:avLst/>
          </a:prstGeom>
        </p:spPr>
      </p:pic>
      <p:sp>
        <p:nvSpPr>
          <p:cNvPr id="6" name="Text 3"/>
          <p:cNvSpPr/>
          <p:nvPr/>
        </p:nvSpPr>
        <p:spPr>
          <a:xfrm>
            <a:off x="1170432" y="1371601"/>
            <a:ext cx="3200400" cy="365760"/>
          </a:xfrm>
          <a:prstGeom prst="rect">
            <a:avLst/>
          </a:prstGeom>
          <a:noFill/>
          <a:ln/>
        </p:spPr>
        <p:txBody>
          <a:bodyPr wrap="square" lIns="0" tIns="0" rIns="0" bIns="0" rtlCol="0" anchor="ctr"/>
          <a:lstStyle/>
          <a:p>
            <a:r>
              <a:rPr lang="en-GB" sz="1300" b="1" noProof="0">
                <a:solidFill>
                  <a:srgbClr val="1B4332"/>
                </a:solidFill>
                <a:latin typeface="Cambria" pitchFamily="34" charset="0"/>
                <a:ea typeface="Cambria" pitchFamily="34" charset="-122"/>
                <a:cs typeface="Cambria" pitchFamily="34" charset="-120"/>
              </a:rPr>
              <a:t>Sovereign credit ratings</a:t>
            </a:r>
            <a:endParaRPr lang="en-GB" sz="1300" noProof="0"/>
          </a:p>
        </p:txBody>
      </p:sp>
      <p:sp>
        <p:nvSpPr>
          <p:cNvPr id="7" name="Text 4"/>
          <p:cNvSpPr/>
          <p:nvPr/>
        </p:nvSpPr>
        <p:spPr>
          <a:xfrm>
            <a:off x="658368" y="1810513"/>
            <a:ext cx="3703320" cy="685800"/>
          </a:xfrm>
          <a:prstGeom prst="rect">
            <a:avLst/>
          </a:prstGeom>
          <a:noFill/>
          <a:ln/>
        </p:spPr>
        <p:txBody>
          <a:bodyPr wrap="square" lIns="0" tIns="0" rIns="0" bIns="0" rtlCol="0" anchor="ctr"/>
          <a:lstStyle/>
          <a:p>
            <a:pPr>
              <a:lnSpc>
                <a:spcPct val="110000"/>
              </a:lnSpc>
            </a:pPr>
            <a:r>
              <a:rPr lang="en-GB" sz="950" noProof="0">
                <a:solidFill>
                  <a:srgbClr val="1C1C1A"/>
                </a:solidFill>
                <a:latin typeface="Calibri"/>
                <a:ea typeface="Calibri"/>
                <a:cs typeface="Calibri"/>
              </a:rPr>
              <a:t>Agencies track policymaking effectiveness, institutional stability and transparency; electoral instability raises borrowing costs and risk.</a:t>
            </a:r>
            <a:endParaRPr lang="en-GB" sz="950" noProof="0">
              <a:latin typeface="Calibri"/>
              <a:ea typeface="Calibri"/>
              <a:cs typeface="Calibri"/>
            </a:endParaRPr>
          </a:p>
        </p:txBody>
      </p:sp>
      <p:sp>
        <p:nvSpPr>
          <p:cNvPr id="8" name="Shape 5"/>
          <p:cNvSpPr/>
          <p:nvPr/>
        </p:nvSpPr>
        <p:spPr>
          <a:xfrm>
            <a:off x="4846320" y="1188721"/>
            <a:ext cx="4114800" cy="1417320"/>
          </a:xfrm>
          <a:prstGeom prst="rect">
            <a:avLst/>
          </a:prstGeom>
          <a:solidFill>
            <a:srgbClr val="EFEEE7"/>
          </a:solidFill>
          <a:ln/>
        </p:spPr>
        <p:txBody>
          <a:bodyPr/>
          <a:lstStyle/>
          <a:p>
            <a:endParaRPr lang="en-GB" noProof="0"/>
          </a:p>
        </p:txBody>
      </p:sp>
      <p:pic>
        <p:nvPicPr>
          <p:cNvPr id="9" name="Image 1" descr="preencoded.png"/>
          <p:cNvPicPr>
            <a:picLocks noChangeAspect="1"/>
          </p:cNvPicPr>
          <p:nvPr/>
        </p:nvPicPr>
        <p:blipFill>
          <a:blip r:embed="rId4"/>
          <a:stretch>
            <a:fillRect/>
          </a:stretch>
        </p:blipFill>
        <p:spPr>
          <a:xfrm>
            <a:off x="5047488" y="1371601"/>
            <a:ext cx="384048" cy="384048"/>
          </a:xfrm>
          <a:prstGeom prst="rect">
            <a:avLst/>
          </a:prstGeom>
        </p:spPr>
      </p:pic>
      <p:sp>
        <p:nvSpPr>
          <p:cNvPr id="10" name="Text 6"/>
          <p:cNvSpPr/>
          <p:nvPr/>
        </p:nvSpPr>
        <p:spPr>
          <a:xfrm>
            <a:off x="5559552" y="1371601"/>
            <a:ext cx="3200400" cy="365760"/>
          </a:xfrm>
          <a:prstGeom prst="rect">
            <a:avLst/>
          </a:prstGeom>
          <a:noFill/>
          <a:ln/>
        </p:spPr>
        <p:txBody>
          <a:bodyPr wrap="square" lIns="0" tIns="0" rIns="0" bIns="0" rtlCol="0" anchor="ctr"/>
          <a:lstStyle/>
          <a:p>
            <a:r>
              <a:rPr lang="en-GB" sz="1300" b="1" noProof="0">
                <a:solidFill>
                  <a:srgbClr val="1B4332"/>
                </a:solidFill>
                <a:latin typeface="Cambria" pitchFamily="34" charset="0"/>
                <a:ea typeface="Cambria" pitchFamily="34" charset="-122"/>
                <a:cs typeface="Cambria" pitchFamily="34" charset="-120"/>
              </a:rPr>
              <a:t>FDI &amp; capital flows</a:t>
            </a:r>
            <a:endParaRPr lang="en-GB" sz="1300" noProof="0"/>
          </a:p>
        </p:txBody>
      </p:sp>
      <p:sp>
        <p:nvSpPr>
          <p:cNvPr id="11" name="Text 7"/>
          <p:cNvSpPr/>
          <p:nvPr/>
        </p:nvSpPr>
        <p:spPr>
          <a:xfrm>
            <a:off x="5047488" y="1810513"/>
            <a:ext cx="3703320" cy="685800"/>
          </a:xfrm>
          <a:prstGeom prst="rect">
            <a:avLst/>
          </a:prstGeom>
          <a:noFill/>
          <a:ln/>
        </p:spPr>
        <p:txBody>
          <a:bodyPr wrap="square" lIns="0" tIns="0" rIns="0" bIns="0" rtlCol="0" anchor="ctr"/>
          <a:lstStyle/>
          <a:p>
            <a:pPr>
              <a:lnSpc>
                <a:spcPct val="110000"/>
              </a:lnSpc>
            </a:pPr>
            <a:r>
              <a:rPr lang="en-GB" sz="980" dirty="0">
                <a:solidFill>
                  <a:srgbClr val="1C1C1A"/>
                </a:solidFill>
                <a:latin typeface="Calibri" pitchFamily="34" charset="0"/>
                <a:ea typeface="Calibri" pitchFamily="34" charset="-122"/>
                <a:cs typeface="Calibri" pitchFamily="34" charset="-120"/>
              </a:rPr>
              <a:t>D</a:t>
            </a:r>
            <a:r>
              <a:rPr lang="en-GB" sz="980" noProof="0" dirty="0" err="1">
                <a:solidFill>
                  <a:srgbClr val="1C1C1A"/>
                </a:solidFill>
                <a:latin typeface="Calibri" pitchFamily="34" charset="0"/>
                <a:ea typeface="Calibri" pitchFamily="34" charset="-122"/>
                <a:cs typeface="Calibri" pitchFamily="34" charset="-120"/>
              </a:rPr>
              <a:t>isputed</a:t>
            </a:r>
            <a:r>
              <a:rPr lang="en-GB" sz="980" noProof="0" dirty="0">
                <a:solidFill>
                  <a:srgbClr val="1C1C1A"/>
                </a:solidFill>
                <a:latin typeface="Calibri" pitchFamily="34" charset="0"/>
                <a:ea typeface="Calibri" pitchFamily="34" charset="-122"/>
                <a:cs typeface="Calibri" pitchFamily="34" charset="-120"/>
              </a:rPr>
              <a:t> or violent elections still trigger immediate contractions, with recovery taking 2–5 years.</a:t>
            </a:r>
            <a:endParaRPr lang="en-GB" sz="980" noProof="0" dirty="0"/>
          </a:p>
        </p:txBody>
      </p:sp>
      <p:sp>
        <p:nvSpPr>
          <p:cNvPr id="12" name="Shape 8"/>
          <p:cNvSpPr/>
          <p:nvPr/>
        </p:nvSpPr>
        <p:spPr>
          <a:xfrm>
            <a:off x="457200" y="2770633"/>
            <a:ext cx="4114800" cy="1417320"/>
          </a:xfrm>
          <a:prstGeom prst="rect">
            <a:avLst/>
          </a:prstGeom>
          <a:solidFill>
            <a:srgbClr val="EFEEE7"/>
          </a:solidFill>
          <a:ln/>
        </p:spPr>
        <p:txBody>
          <a:bodyPr/>
          <a:lstStyle/>
          <a:p>
            <a:endParaRPr lang="en-GB" noProof="0"/>
          </a:p>
        </p:txBody>
      </p:sp>
      <p:pic>
        <p:nvPicPr>
          <p:cNvPr id="13" name="Image 2" descr="preencoded.png"/>
          <p:cNvPicPr>
            <a:picLocks noChangeAspect="1"/>
          </p:cNvPicPr>
          <p:nvPr/>
        </p:nvPicPr>
        <p:blipFill>
          <a:blip r:embed="rId5"/>
          <a:stretch>
            <a:fillRect/>
          </a:stretch>
        </p:blipFill>
        <p:spPr>
          <a:xfrm>
            <a:off x="658368" y="2953513"/>
            <a:ext cx="384048" cy="384048"/>
          </a:xfrm>
          <a:prstGeom prst="rect">
            <a:avLst/>
          </a:prstGeom>
        </p:spPr>
      </p:pic>
      <p:sp>
        <p:nvSpPr>
          <p:cNvPr id="14" name="Text 9"/>
          <p:cNvSpPr/>
          <p:nvPr/>
        </p:nvSpPr>
        <p:spPr>
          <a:xfrm>
            <a:off x="1170432" y="2953513"/>
            <a:ext cx="3200400" cy="365760"/>
          </a:xfrm>
          <a:prstGeom prst="rect">
            <a:avLst/>
          </a:prstGeom>
          <a:noFill/>
          <a:ln/>
        </p:spPr>
        <p:txBody>
          <a:bodyPr wrap="square" lIns="0" tIns="0" rIns="0" bIns="0" rtlCol="0" anchor="ctr"/>
          <a:lstStyle/>
          <a:p>
            <a:r>
              <a:rPr lang="en-GB" sz="1300" b="1" noProof="0">
                <a:solidFill>
                  <a:srgbClr val="1B4332"/>
                </a:solidFill>
                <a:latin typeface="Cambria" pitchFamily="34" charset="0"/>
                <a:ea typeface="Cambria" pitchFamily="34" charset="-122"/>
                <a:cs typeface="Cambria" pitchFamily="34" charset="-120"/>
              </a:rPr>
              <a:t>Inequality feedback loop</a:t>
            </a:r>
            <a:endParaRPr lang="en-GB" sz="1300" noProof="0"/>
          </a:p>
        </p:txBody>
      </p:sp>
      <p:sp>
        <p:nvSpPr>
          <p:cNvPr id="15" name="Text 10"/>
          <p:cNvSpPr/>
          <p:nvPr/>
        </p:nvSpPr>
        <p:spPr>
          <a:xfrm>
            <a:off x="658368" y="3392425"/>
            <a:ext cx="3703320" cy="685800"/>
          </a:xfrm>
          <a:prstGeom prst="rect">
            <a:avLst/>
          </a:prstGeom>
          <a:noFill/>
          <a:ln/>
        </p:spPr>
        <p:txBody>
          <a:bodyPr wrap="square" lIns="0" tIns="0" rIns="0" bIns="0" rtlCol="0" anchor="ctr"/>
          <a:lstStyle/>
          <a:p>
            <a:pPr>
              <a:lnSpc>
                <a:spcPct val="110000"/>
              </a:lnSpc>
            </a:pPr>
            <a:r>
              <a:rPr lang="en-GB" sz="980" noProof="0" dirty="0">
                <a:solidFill>
                  <a:srgbClr val="1C1C1A"/>
                </a:solidFill>
                <a:latin typeface="Calibri" pitchFamily="34" charset="0"/>
                <a:ea typeface="Calibri" pitchFamily="34" charset="-122"/>
                <a:cs typeface="Calibri" pitchFamily="34" charset="-120"/>
              </a:rPr>
              <a:t>Inequality heightens the rationality of conflict and state capture; instability in turn enables undemocratic policies and clientelist spending, reinforcing inequality.</a:t>
            </a:r>
            <a:endParaRPr lang="en-GB" sz="980" noProof="0" dirty="0"/>
          </a:p>
        </p:txBody>
      </p:sp>
      <p:sp>
        <p:nvSpPr>
          <p:cNvPr id="16" name="Shape 11"/>
          <p:cNvSpPr/>
          <p:nvPr/>
        </p:nvSpPr>
        <p:spPr>
          <a:xfrm>
            <a:off x="4846320" y="2770633"/>
            <a:ext cx="4114800" cy="1417320"/>
          </a:xfrm>
          <a:prstGeom prst="rect">
            <a:avLst/>
          </a:prstGeom>
          <a:solidFill>
            <a:srgbClr val="EFEEE7"/>
          </a:solidFill>
          <a:ln/>
        </p:spPr>
        <p:txBody>
          <a:bodyPr/>
          <a:lstStyle/>
          <a:p>
            <a:endParaRPr lang="en-GB" noProof="0"/>
          </a:p>
        </p:txBody>
      </p:sp>
      <p:pic>
        <p:nvPicPr>
          <p:cNvPr id="17" name="Image 3" descr="preencoded.png"/>
          <p:cNvPicPr>
            <a:picLocks noChangeAspect="1"/>
          </p:cNvPicPr>
          <p:nvPr/>
        </p:nvPicPr>
        <p:blipFill>
          <a:blip r:embed="rId6"/>
          <a:stretch>
            <a:fillRect/>
          </a:stretch>
        </p:blipFill>
        <p:spPr>
          <a:xfrm>
            <a:off x="5047488" y="2953513"/>
            <a:ext cx="384048" cy="384048"/>
          </a:xfrm>
          <a:prstGeom prst="rect">
            <a:avLst/>
          </a:prstGeom>
        </p:spPr>
      </p:pic>
      <p:sp>
        <p:nvSpPr>
          <p:cNvPr id="18" name="Text 12"/>
          <p:cNvSpPr/>
          <p:nvPr/>
        </p:nvSpPr>
        <p:spPr>
          <a:xfrm>
            <a:off x="5559552" y="2953513"/>
            <a:ext cx="3200400" cy="365760"/>
          </a:xfrm>
          <a:prstGeom prst="rect">
            <a:avLst/>
          </a:prstGeom>
          <a:noFill/>
          <a:ln/>
        </p:spPr>
        <p:txBody>
          <a:bodyPr wrap="square" lIns="0" tIns="0" rIns="0" bIns="0" rtlCol="0" anchor="ctr"/>
          <a:lstStyle/>
          <a:p>
            <a:r>
              <a:rPr lang="en-GB" sz="1300" b="1" noProof="0">
                <a:solidFill>
                  <a:srgbClr val="1B4332"/>
                </a:solidFill>
                <a:latin typeface="Cambria" pitchFamily="34" charset="0"/>
                <a:ea typeface="Cambria" pitchFamily="34" charset="-122"/>
                <a:cs typeface="Cambria" pitchFamily="34" charset="-120"/>
              </a:rPr>
              <a:t>Governance legitimacy</a:t>
            </a:r>
            <a:endParaRPr lang="en-GB" sz="1300" noProof="0"/>
          </a:p>
        </p:txBody>
      </p:sp>
      <p:sp>
        <p:nvSpPr>
          <p:cNvPr id="19" name="Text 13"/>
          <p:cNvSpPr/>
          <p:nvPr/>
        </p:nvSpPr>
        <p:spPr>
          <a:xfrm>
            <a:off x="5047488" y="3392425"/>
            <a:ext cx="3703320" cy="685800"/>
          </a:xfrm>
          <a:prstGeom prst="rect">
            <a:avLst/>
          </a:prstGeom>
          <a:noFill/>
          <a:ln/>
        </p:spPr>
        <p:txBody>
          <a:bodyPr wrap="square" lIns="0" tIns="0" rIns="0" bIns="0" rtlCol="0" anchor="ctr"/>
          <a:lstStyle/>
          <a:p>
            <a:pPr>
              <a:lnSpc>
                <a:spcPct val="110000"/>
              </a:lnSpc>
            </a:pPr>
            <a:r>
              <a:rPr lang="en-GB" sz="950" noProof="0" dirty="0">
                <a:solidFill>
                  <a:srgbClr val="1C1C1A"/>
                </a:solidFill>
                <a:latin typeface="Calibri"/>
                <a:ea typeface="Calibri"/>
                <a:cs typeface="Calibri"/>
              </a:rPr>
              <a:t>The Mo Ibrahim Index shows </a:t>
            </a:r>
            <a:r>
              <a:rPr lang="en-GB" sz="950" dirty="0">
                <a:solidFill>
                  <a:srgbClr val="1C1C1A"/>
                </a:solidFill>
                <a:latin typeface="Calibri"/>
                <a:ea typeface="Calibri"/>
                <a:cs typeface="Calibri"/>
              </a:rPr>
              <a:t>that states</a:t>
            </a:r>
            <a:r>
              <a:rPr lang="en-GB" sz="950" noProof="0" dirty="0">
                <a:solidFill>
                  <a:srgbClr val="1C1C1A"/>
                </a:solidFill>
                <a:latin typeface="Calibri"/>
                <a:ea typeface="Calibri"/>
                <a:cs typeface="Calibri"/>
              </a:rPr>
              <a:t> with stronger electoral processes score significantly higher on  the economic opportunity </a:t>
            </a:r>
            <a:r>
              <a:rPr lang="en-GB" sz="950" dirty="0">
                <a:solidFill>
                  <a:srgbClr val="1C1C1A"/>
                </a:solidFill>
                <a:latin typeface="Calibri"/>
                <a:ea typeface="Calibri"/>
                <a:cs typeface="Calibri"/>
              </a:rPr>
              <a:t>sub-index </a:t>
            </a:r>
            <a:endParaRPr lang="en-GB" sz="950" noProof="0" dirty="0">
              <a:latin typeface="Calibri"/>
              <a:ea typeface="Calibri"/>
              <a:cs typeface="Calibri"/>
            </a:endParaRPr>
          </a:p>
        </p:txBody>
      </p:sp>
      <p:sp>
        <p:nvSpPr>
          <p:cNvPr id="20" name="Text 14"/>
          <p:cNvSpPr/>
          <p:nvPr/>
        </p:nvSpPr>
        <p:spPr>
          <a:xfrm>
            <a:off x="457200" y="4608577"/>
            <a:ext cx="7708900" cy="502920"/>
          </a:xfrm>
          <a:prstGeom prst="rect">
            <a:avLst/>
          </a:prstGeom>
          <a:noFill/>
          <a:ln/>
        </p:spPr>
        <p:txBody>
          <a:bodyPr wrap="square" lIns="0" tIns="0" rIns="0" bIns="0" rtlCol="0" anchor="ctr"/>
          <a:lstStyle/>
          <a:p>
            <a:r>
              <a:rPr lang="en-GB" sz="1200" i="1" dirty="0">
                <a:solidFill>
                  <a:srgbClr val="5C685F"/>
                </a:solidFill>
                <a:latin typeface="Calibri" pitchFamily="34" charset="0"/>
                <a:ea typeface="Calibri" pitchFamily="34" charset="-122"/>
                <a:cs typeface="Calibri" pitchFamily="34" charset="-120"/>
              </a:rPr>
              <a:t>State capture=Nothing to lose attitude of working class=Riots=Lockdown, Teargas, Curfew=Economic consequence=Cycle repeats</a:t>
            </a:r>
            <a:endParaRPr lang="en-GB" sz="1200" i="1" noProof="0" dirty="0"/>
          </a:p>
        </p:txBody>
      </p:sp>
      <p:sp>
        <p:nvSpPr>
          <p:cNvPr id="21" name="Text 15"/>
          <p:cNvSpPr/>
          <p:nvPr/>
        </p:nvSpPr>
        <p:spPr>
          <a:xfrm>
            <a:off x="8412480" y="4882897"/>
            <a:ext cx="365760" cy="228600"/>
          </a:xfrm>
          <a:prstGeom prst="rect">
            <a:avLst/>
          </a:prstGeom>
          <a:noFill/>
          <a:ln/>
        </p:spPr>
        <p:txBody>
          <a:bodyPr wrap="square" lIns="0" tIns="0" rIns="0" bIns="0" rtlCol="0" anchor="ctr"/>
          <a:lstStyle/>
          <a:p>
            <a:pPr algn="r"/>
            <a:r>
              <a:rPr lang="en-GB" sz="851" noProof="0">
                <a:solidFill>
                  <a:srgbClr val="5C685F"/>
                </a:solidFill>
                <a:latin typeface="Calibri" pitchFamily="34" charset="0"/>
                <a:ea typeface="Calibri" pitchFamily="34" charset="-122"/>
                <a:cs typeface="Calibri" pitchFamily="34" charset="-120"/>
              </a:rPr>
              <a:t>9</a:t>
            </a:r>
            <a:endParaRPr lang="en-GB" sz="851" noProof="0"/>
          </a:p>
        </p:txBody>
      </p:sp>
      <p:pic>
        <p:nvPicPr>
          <p:cNvPr id="22" name="Picture 21" descr="Palu Logo Final (4 languages) Non-transparent.jpg"/>
          <p:cNvPicPr>
            <a:picLocks noChangeAspect="1"/>
          </p:cNvPicPr>
          <p:nvPr/>
        </p:nvPicPr>
        <p:blipFill>
          <a:blip r:embed="rId7"/>
          <a:stretch>
            <a:fillRect/>
          </a:stretch>
        </p:blipFill>
        <p:spPr>
          <a:xfrm>
            <a:off x="6720840" y="164592"/>
            <a:ext cx="2103120" cy="67831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9"/>
            <a:ext cx="5486400" cy="274320"/>
          </a:xfrm>
          <a:prstGeom prst="rect">
            <a:avLst/>
          </a:prstGeom>
          <a:noFill/>
          <a:ln/>
        </p:spPr>
        <p:txBody>
          <a:bodyPr wrap="square" lIns="0" tIns="0" rIns="0" bIns="0" rtlCol="0" anchor="ctr"/>
          <a:lstStyle/>
          <a:p>
            <a:r>
              <a:rPr lang="en-GB" sz="1100" b="1" kern="0" spc="200" noProof="0" dirty="0">
                <a:solidFill>
                  <a:srgbClr val="1B4332"/>
                </a:solidFill>
                <a:latin typeface="Calibri" pitchFamily="34" charset="0"/>
                <a:ea typeface="Calibri" pitchFamily="34" charset="-122"/>
                <a:cs typeface="Calibri" pitchFamily="34" charset="-120"/>
              </a:rPr>
              <a:t>CASE STUDY- TANZANIA, OCTOBER 2025</a:t>
            </a:r>
            <a:endParaRPr lang="en-GB" sz="1100" noProof="0" dirty="0"/>
          </a:p>
        </p:txBody>
      </p:sp>
      <p:sp>
        <p:nvSpPr>
          <p:cNvPr id="3" name="Text 1"/>
          <p:cNvSpPr/>
          <p:nvPr/>
        </p:nvSpPr>
        <p:spPr>
          <a:xfrm>
            <a:off x="457200" y="631021"/>
            <a:ext cx="8412480" cy="548640"/>
          </a:xfrm>
          <a:prstGeom prst="rect">
            <a:avLst/>
          </a:prstGeom>
          <a:noFill/>
          <a:ln/>
        </p:spPr>
        <p:txBody>
          <a:bodyPr wrap="square" lIns="0" tIns="0" rIns="0" bIns="0" rtlCol="0" anchor="ctr"/>
          <a:lstStyle/>
          <a:p>
            <a:r>
              <a:rPr lang="en-GB" sz="2300" b="1" noProof="0" dirty="0">
                <a:solidFill>
                  <a:srgbClr val="1C1C1A"/>
                </a:solidFill>
                <a:latin typeface="Cambria" pitchFamily="34" charset="0"/>
                <a:ea typeface="Cambria" pitchFamily="34" charset="-122"/>
                <a:cs typeface="Cambria" pitchFamily="34" charset="-120"/>
              </a:rPr>
              <a:t>Election-Time Restrictions &amp; Internet Shutdowns</a:t>
            </a:r>
            <a:endParaRPr lang="en-GB" sz="2300" noProof="0" dirty="0"/>
          </a:p>
        </p:txBody>
      </p:sp>
      <p:sp>
        <p:nvSpPr>
          <p:cNvPr id="4" name="Shape 2"/>
          <p:cNvSpPr/>
          <p:nvPr/>
        </p:nvSpPr>
        <p:spPr>
          <a:xfrm>
            <a:off x="457200" y="1207009"/>
            <a:ext cx="2587752" cy="960120"/>
          </a:xfrm>
          <a:prstGeom prst="rect">
            <a:avLst/>
          </a:prstGeom>
          <a:solidFill>
            <a:srgbClr val="1B4332"/>
          </a:solidFill>
          <a:ln/>
        </p:spPr>
        <p:txBody>
          <a:bodyPr/>
          <a:lstStyle/>
          <a:p>
            <a:endParaRPr lang="en-GB" noProof="0"/>
          </a:p>
        </p:txBody>
      </p:sp>
      <p:sp>
        <p:nvSpPr>
          <p:cNvPr id="5" name="Text 3"/>
          <p:cNvSpPr/>
          <p:nvPr/>
        </p:nvSpPr>
        <p:spPr>
          <a:xfrm>
            <a:off x="621792" y="1298449"/>
            <a:ext cx="2258568" cy="457200"/>
          </a:xfrm>
          <a:prstGeom prst="rect">
            <a:avLst/>
          </a:prstGeom>
          <a:noFill/>
          <a:ln/>
        </p:spPr>
        <p:txBody>
          <a:bodyPr wrap="square" lIns="0" tIns="0" rIns="0" bIns="0" rtlCol="0" anchor="ctr"/>
          <a:lstStyle/>
          <a:p>
            <a:r>
              <a:rPr lang="en-GB" sz="1900" b="1" noProof="0">
                <a:solidFill>
                  <a:srgbClr val="C9A14A"/>
                </a:solidFill>
                <a:latin typeface="Cambria" pitchFamily="34" charset="0"/>
                <a:ea typeface="Cambria" pitchFamily="34" charset="-122"/>
                <a:cs typeface="Cambria" pitchFamily="34" charset="-120"/>
              </a:rPr>
              <a:t>~1,000</a:t>
            </a:r>
            <a:endParaRPr lang="en-GB" sz="1900" noProof="0"/>
          </a:p>
        </p:txBody>
      </p:sp>
      <p:sp>
        <p:nvSpPr>
          <p:cNvPr id="6" name="Text 4"/>
          <p:cNvSpPr/>
          <p:nvPr/>
        </p:nvSpPr>
        <p:spPr>
          <a:xfrm>
            <a:off x="621792" y="1737361"/>
            <a:ext cx="2258568" cy="384048"/>
          </a:xfrm>
          <a:prstGeom prst="rect">
            <a:avLst/>
          </a:prstGeom>
          <a:noFill/>
          <a:ln/>
        </p:spPr>
        <p:txBody>
          <a:bodyPr wrap="square" lIns="0" tIns="0" rIns="0" bIns="0" rtlCol="0" anchor="ctr"/>
          <a:lstStyle/>
          <a:p>
            <a:pPr>
              <a:lnSpc>
                <a:spcPct val="105000"/>
              </a:lnSpc>
            </a:pPr>
            <a:r>
              <a:rPr lang="en-GB" sz="860" noProof="0">
                <a:solidFill>
                  <a:srgbClr val="FFFFFF"/>
                </a:solidFill>
                <a:latin typeface="Calibri" pitchFamily="34" charset="0"/>
                <a:ea typeface="Calibri" pitchFamily="34" charset="-122"/>
                <a:cs typeface="Calibri" pitchFamily="34" charset="-120"/>
              </a:rPr>
              <a:t>Estimated deaths during the shutdown period</a:t>
            </a:r>
            <a:endParaRPr lang="en-GB" sz="860" noProof="0"/>
          </a:p>
        </p:txBody>
      </p:sp>
      <p:sp>
        <p:nvSpPr>
          <p:cNvPr id="7" name="Shape 5"/>
          <p:cNvSpPr/>
          <p:nvPr/>
        </p:nvSpPr>
        <p:spPr>
          <a:xfrm>
            <a:off x="3227832" y="1207009"/>
            <a:ext cx="2587752" cy="960120"/>
          </a:xfrm>
          <a:prstGeom prst="rect">
            <a:avLst/>
          </a:prstGeom>
          <a:solidFill>
            <a:srgbClr val="1B4332"/>
          </a:solidFill>
          <a:ln/>
        </p:spPr>
        <p:txBody>
          <a:bodyPr/>
          <a:lstStyle/>
          <a:p>
            <a:endParaRPr lang="en-GB" noProof="0"/>
          </a:p>
        </p:txBody>
      </p:sp>
      <p:sp>
        <p:nvSpPr>
          <p:cNvPr id="8" name="Text 6"/>
          <p:cNvSpPr/>
          <p:nvPr/>
        </p:nvSpPr>
        <p:spPr>
          <a:xfrm>
            <a:off x="3392424" y="1298449"/>
            <a:ext cx="2258568" cy="457200"/>
          </a:xfrm>
          <a:prstGeom prst="rect">
            <a:avLst/>
          </a:prstGeom>
          <a:noFill/>
          <a:ln/>
        </p:spPr>
        <p:txBody>
          <a:bodyPr wrap="square" lIns="0" tIns="0" rIns="0" bIns="0" rtlCol="0" anchor="ctr"/>
          <a:lstStyle/>
          <a:p>
            <a:r>
              <a:rPr lang="en-GB" sz="1900" b="1" noProof="0">
                <a:solidFill>
                  <a:srgbClr val="C9A14A"/>
                </a:solidFill>
                <a:latin typeface="Cambria" pitchFamily="34" charset="0"/>
                <a:ea typeface="Cambria" pitchFamily="34" charset="-122"/>
                <a:cs typeface="Cambria" pitchFamily="34" charset="-120"/>
              </a:rPr>
              <a:t>5,000</a:t>
            </a:r>
            <a:endParaRPr lang="en-GB" sz="1900" noProof="0"/>
          </a:p>
        </p:txBody>
      </p:sp>
      <p:sp>
        <p:nvSpPr>
          <p:cNvPr id="9" name="Text 7"/>
          <p:cNvSpPr/>
          <p:nvPr/>
        </p:nvSpPr>
        <p:spPr>
          <a:xfrm>
            <a:off x="3392424" y="1737361"/>
            <a:ext cx="2258568" cy="384048"/>
          </a:xfrm>
          <a:prstGeom prst="rect">
            <a:avLst/>
          </a:prstGeom>
          <a:noFill/>
          <a:ln/>
        </p:spPr>
        <p:txBody>
          <a:bodyPr wrap="square" lIns="0" tIns="0" rIns="0" bIns="0" rtlCol="0" anchor="ctr"/>
          <a:lstStyle/>
          <a:p>
            <a:pPr>
              <a:lnSpc>
                <a:spcPct val="105000"/>
              </a:lnSpc>
            </a:pPr>
            <a:r>
              <a:rPr lang="en-GB" sz="860" noProof="0">
                <a:solidFill>
                  <a:srgbClr val="FFFFFF"/>
                </a:solidFill>
                <a:latin typeface="Calibri" pitchFamily="34" charset="0"/>
                <a:ea typeface="Calibri" pitchFamily="34" charset="-122"/>
                <a:cs typeface="Calibri" pitchFamily="34" charset="-120"/>
              </a:rPr>
              <a:t>Arrests recorded by TICGL</a:t>
            </a:r>
            <a:endParaRPr lang="en-GB" sz="860" noProof="0"/>
          </a:p>
        </p:txBody>
      </p:sp>
      <p:sp>
        <p:nvSpPr>
          <p:cNvPr id="10" name="Shape 8"/>
          <p:cNvSpPr/>
          <p:nvPr/>
        </p:nvSpPr>
        <p:spPr>
          <a:xfrm>
            <a:off x="5998464" y="1207009"/>
            <a:ext cx="2587752" cy="960120"/>
          </a:xfrm>
          <a:prstGeom prst="rect">
            <a:avLst/>
          </a:prstGeom>
          <a:solidFill>
            <a:srgbClr val="1B4332"/>
          </a:solidFill>
          <a:ln/>
        </p:spPr>
        <p:txBody>
          <a:bodyPr/>
          <a:lstStyle/>
          <a:p>
            <a:endParaRPr lang="en-GB" noProof="0"/>
          </a:p>
        </p:txBody>
      </p:sp>
      <p:sp>
        <p:nvSpPr>
          <p:cNvPr id="11" name="Text 9"/>
          <p:cNvSpPr/>
          <p:nvPr/>
        </p:nvSpPr>
        <p:spPr>
          <a:xfrm>
            <a:off x="6163056" y="1298449"/>
            <a:ext cx="2258568" cy="457200"/>
          </a:xfrm>
          <a:prstGeom prst="rect">
            <a:avLst/>
          </a:prstGeom>
          <a:noFill/>
          <a:ln/>
        </p:spPr>
        <p:txBody>
          <a:bodyPr wrap="square" lIns="0" tIns="0" rIns="0" bIns="0" rtlCol="0" anchor="ctr"/>
          <a:lstStyle/>
          <a:p>
            <a:r>
              <a:rPr lang="en-GB" sz="1900" b="1" noProof="0">
                <a:solidFill>
                  <a:srgbClr val="C9A14A"/>
                </a:solidFill>
                <a:latin typeface="Cambria" pitchFamily="34" charset="0"/>
                <a:ea typeface="Cambria" pitchFamily="34" charset="-122"/>
                <a:cs typeface="Cambria" pitchFamily="34" charset="-120"/>
              </a:rPr>
              <a:t>USD 238M+</a:t>
            </a:r>
            <a:endParaRPr lang="en-GB" sz="1900" noProof="0"/>
          </a:p>
        </p:txBody>
      </p:sp>
      <p:sp>
        <p:nvSpPr>
          <p:cNvPr id="12" name="Text 10"/>
          <p:cNvSpPr/>
          <p:nvPr/>
        </p:nvSpPr>
        <p:spPr>
          <a:xfrm>
            <a:off x="6163056" y="1737361"/>
            <a:ext cx="2258568" cy="384048"/>
          </a:xfrm>
          <a:prstGeom prst="rect">
            <a:avLst/>
          </a:prstGeom>
          <a:noFill/>
          <a:ln/>
        </p:spPr>
        <p:txBody>
          <a:bodyPr wrap="square" lIns="0" tIns="0" rIns="0" bIns="0" rtlCol="0" anchor="ctr"/>
          <a:lstStyle/>
          <a:p>
            <a:pPr>
              <a:lnSpc>
                <a:spcPct val="105000"/>
              </a:lnSpc>
            </a:pPr>
            <a:r>
              <a:rPr lang="en-GB" sz="860" noProof="0">
                <a:solidFill>
                  <a:srgbClr val="FFFFFF"/>
                </a:solidFill>
                <a:latin typeface="Calibri" pitchFamily="34" charset="0"/>
                <a:ea typeface="Calibri" pitchFamily="34" charset="-122"/>
                <a:cs typeface="Calibri" pitchFamily="34" charset="-120"/>
              </a:rPr>
              <a:t>Economic loss from the internet shutdown</a:t>
            </a:r>
            <a:endParaRPr lang="en-GB" sz="860" noProof="0"/>
          </a:p>
        </p:txBody>
      </p:sp>
      <p:sp>
        <p:nvSpPr>
          <p:cNvPr id="13" name="Shape 11"/>
          <p:cNvSpPr/>
          <p:nvPr/>
        </p:nvSpPr>
        <p:spPr>
          <a:xfrm>
            <a:off x="457200" y="2331721"/>
            <a:ext cx="8229600" cy="1325880"/>
          </a:xfrm>
          <a:prstGeom prst="rect">
            <a:avLst/>
          </a:prstGeom>
          <a:solidFill>
            <a:srgbClr val="EFEEE7"/>
          </a:solidFill>
          <a:ln/>
        </p:spPr>
        <p:txBody>
          <a:bodyPr/>
          <a:lstStyle/>
          <a:p>
            <a:endParaRPr lang="en-GB" noProof="0" dirty="0"/>
          </a:p>
        </p:txBody>
      </p:sp>
      <p:sp>
        <p:nvSpPr>
          <p:cNvPr id="14" name="Text 12"/>
          <p:cNvSpPr/>
          <p:nvPr/>
        </p:nvSpPr>
        <p:spPr>
          <a:xfrm>
            <a:off x="658368" y="2450593"/>
            <a:ext cx="7772400" cy="228600"/>
          </a:xfrm>
          <a:prstGeom prst="rect">
            <a:avLst/>
          </a:prstGeom>
          <a:noFill/>
          <a:ln/>
        </p:spPr>
        <p:txBody>
          <a:bodyPr wrap="square" lIns="0" tIns="0" rIns="0" bIns="0" rtlCol="0" anchor="ctr"/>
          <a:lstStyle/>
          <a:p>
            <a:r>
              <a:rPr lang="en-GB" sz="951" b="1" kern="0" spc="151" noProof="0">
                <a:solidFill>
                  <a:srgbClr val="1B4332"/>
                </a:solidFill>
                <a:latin typeface="Calibri" pitchFamily="34" charset="0"/>
                <a:ea typeface="Calibri" pitchFamily="34" charset="-122"/>
                <a:cs typeface="Calibri" pitchFamily="34" charset="-120"/>
              </a:rPr>
              <a:t>WHAT HAPPENED</a:t>
            </a:r>
            <a:endParaRPr lang="en-GB" sz="951" noProof="0"/>
          </a:p>
        </p:txBody>
      </p:sp>
      <p:sp>
        <p:nvSpPr>
          <p:cNvPr id="15" name="Text 13"/>
          <p:cNvSpPr/>
          <p:nvPr/>
        </p:nvSpPr>
        <p:spPr>
          <a:xfrm>
            <a:off x="658368" y="2688337"/>
            <a:ext cx="7927848" cy="914400"/>
          </a:xfrm>
          <a:prstGeom prst="rect">
            <a:avLst/>
          </a:prstGeom>
          <a:noFill/>
          <a:ln/>
        </p:spPr>
        <p:txBody>
          <a:bodyPr wrap="square" lIns="0" tIns="0" rIns="0" bIns="0" rtlCol="0" anchor="ctr"/>
          <a:lstStyle/>
          <a:p>
            <a:pPr algn="just">
              <a:lnSpc>
                <a:spcPct val="115000"/>
              </a:lnSpc>
            </a:pPr>
            <a:r>
              <a:rPr lang="en-GB" sz="1100" noProof="0" dirty="0">
                <a:solidFill>
                  <a:srgbClr val="1C1C1A"/>
                </a:solidFill>
                <a:latin typeface="Calibri" pitchFamily="34" charset="0"/>
                <a:ea typeface="Calibri" pitchFamily="34" charset="-122"/>
                <a:cs typeface="Calibri" pitchFamily="34" charset="-120"/>
              </a:rPr>
              <a:t>President Samia Suluhu Hassan’s re-election extended CCM’s 60-year rule. Internet shutdowns and curfews over five days drew condemnation from the UN OHCHR and the African Commission on Human and Peoples’ Rights; </a:t>
            </a:r>
            <a:endParaRPr lang="en-GB" sz="1100" noProof="0" dirty="0"/>
          </a:p>
        </p:txBody>
      </p:sp>
      <p:sp>
        <p:nvSpPr>
          <p:cNvPr id="16" name="Shape 14"/>
          <p:cNvSpPr/>
          <p:nvPr/>
        </p:nvSpPr>
        <p:spPr>
          <a:xfrm>
            <a:off x="457200" y="3749041"/>
            <a:ext cx="8229600" cy="1051560"/>
          </a:xfrm>
          <a:prstGeom prst="rect">
            <a:avLst/>
          </a:prstGeom>
          <a:solidFill>
            <a:srgbClr val="6E2733"/>
          </a:solidFill>
          <a:ln/>
        </p:spPr>
        <p:txBody>
          <a:bodyPr/>
          <a:lstStyle/>
          <a:p>
            <a:endParaRPr lang="en-GB" noProof="0"/>
          </a:p>
        </p:txBody>
      </p:sp>
      <p:sp>
        <p:nvSpPr>
          <p:cNvPr id="17" name="Text 15"/>
          <p:cNvSpPr/>
          <p:nvPr/>
        </p:nvSpPr>
        <p:spPr>
          <a:xfrm>
            <a:off x="658368" y="3858769"/>
            <a:ext cx="7772400" cy="228600"/>
          </a:xfrm>
          <a:prstGeom prst="rect">
            <a:avLst/>
          </a:prstGeom>
          <a:noFill/>
          <a:ln/>
        </p:spPr>
        <p:txBody>
          <a:bodyPr wrap="square" lIns="0" tIns="0" rIns="0" bIns="0" rtlCol="0" anchor="ctr"/>
          <a:lstStyle/>
          <a:p>
            <a:r>
              <a:rPr lang="en-GB" sz="951" b="1" kern="0" spc="151" noProof="0">
                <a:solidFill>
                  <a:srgbClr val="C9A14A"/>
                </a:solidFill>
                <a:latin typeface="Calibri" pitchFamily="34" charset="0"/>
                <a:ea typeface="Calibri" pitchFamily="34" charset="-122"/>
                <a:cs typeface="Calibri" pitchFamily="34" charset="-120"/>
              </a:rPr>
              <a:t>ECONOMIC IMPACT</a:t>
            </a:r>
            <a:endParaRPr lang="en-GB" sz="951" noProof="0"/>
          </a:p>
        </p:txBody>
      </p:sp>
      <p:sp>
        <p:nvSpPr>
          <p:cNvPr id="18" name="Text 16"/>
          <p:cNvSpPr/>
          <p:nvPr/>
        </p:nvSpPr>
        <p:spPr>
          <a:xfrm>
            <a:off x="658368" y="4087369"/>
            <a:ext cx="7818120" cy="658368"/>
          </a:xfrm>
          <a:prstGeom prst="rect">
            <a:avLst/>
          </a:prstGeom>
          <a:noFill/>
          <a:ln/>
        </p:spPr>
        <p:txBody>
          <a:bodyPr wrap="square" lIns="0" tIns="0" rIns="0" bIns="0" rtlCol="0" anchor="ctr"/>
          <a:lstStyle/>
          <a:p>
            <a:pPr algn="just">
              <a:lnSpc>
                <a:spcPct val="113000"/>
              </a:lnSpc>
            </a:pPr>
            <a:r>
              <a:rPr lang="en-GB" sz="1100" noProof="0" dirty="0">
                <a:solidFill>
                  <a:srgbClr val="FFFFFF"/>
                </a:solidFill>
                <a:latin typeface="Calibri" pitchFamily="34" charset="0"/>
                <a:ea typeface="Calibri" pitchFamily="34" charset="-122"/>
                <a:cs typeface="Calibri" pitchFamily="34" charset="-120"/>
              </a:rPr>
              <a:t>The shutdown halted internet banking, e-commerce and mobile-dependent microenterprise. Combined market shocks: the Shilling depreciated 3%, the Dar es Salaam Stock Exchange fell 4.2%, and tourism plunged 20–30% against 6.0% growth projections.</a:t>
            </a:r>
            <a:endParaRPr lang="en-GB" sz="1100" noProof="0" dirty="0"/>
          </a:p>
        </p:txBody>
      </p:sp>
      <p:sp>
        <p:nvSpPr>
          <p:cNvPr id="19" name="Text 17"/>
          <p:cNvSpPr/>
          <p:nvPr/>
        </p:nvSpPr>
        <p:spPr>
          <a:xfrm>
            <a:off x="457200" y="4882897"/>
            <a:ext cx="6858000" cy="228600"/>
          </a:xfrm>
          <a:prstGeom prst="rect">
            <a:avLst/>
          </a:prstGeom>
          <a:noFill/>
          <a:ln/>
        </p:spPr>
        <p:txBody>
          <a:bodyPr wrap="square" lIns="0" tIns="0" rIns="0" bIns="0" rtlCol="0" anchor="ctr"/>
          <a:lstStyle/>
          <a:p>
            <a:endParaRPr lang="en-GB" sz="851" noProof="0"/>
          </a:p>
        </p:txBody>
      </p:sp>
      <p:sp>
        <p:nvSpPr>
          <p:cNvPr id="20" name="Text 18"/>
          <p:cNvSpPr/>
          <p:nvPr/>
        </p:nvSpPr>
        <p:spPr>
          <a:xfrm>
            <a:off x="8412480" y="4882897"/>
            <a:ext cx="365760" cy="228600"/>
          </a:xfrm>
          <a:prstGeom prst="rect">
            <a:avLst/>
          </a:prstGeom>
          <a:noFill/>
          <a:ln/>
        </p:spPr>
        <p:txBody>
          <a:bodyPr wrap="square" lIns="0" tIns="0" rIns="0" bIns="0" rtlCol="0" anchor="ctr"/>
          <a:lstStyle/>
          <a:p>
            <a:pPr algn="r"/>
            <a:r>
              <a:rPr lang="en-GB" sz="851" noProof="0">
                <a:solidFill>
                  <a:srgbClr val="8FA398"/>
                </a:solidFill>
                <a:latin typeface="Calibri" pitchFamily="34" charset="0"/>
                <a:ea typeface="Calibri" pitchFamily="34" charset="-122"/>
                <a:cs typeface="Calibri" pitchFamily="34" charset="-120"/>
              </a:rPr>
              <a:t>11</a:t>
            </a:r>
            <a:endParaRPr lang="en-GB" sz="851" noProof="0"/>
          </a:p>
        </p:txBody>
      </p:sp>
      <p:pic>
        <p:nvPicPr>
          <p:cNvPr id="21" name="Picture 20" descr="Palu Logo Final (4 languages) Non-transparent.jpg"/>
          <p:cNvPicPr>
            <a:picLocks noChangeAspect="1"/>
          </p:cNvPicPr>
          <p:nvPr/>
        </p:nvPicPr>
        <p:blipFill>
          <a:blip r:embed="rId3"/>
          <a:stretch>
            <a:fillRect/>
          </a:stretch>
        </p:blipFill>
        <p:spPr>
          <a:xfrm>
            <a:off x="6720840" y="164592"/>
            <a:ext cx="2103120" cy="67831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9"/>
            <a:ext cx="5486400" cy="274320"/>
          </a:xfrm>
          <a:prstGeom prst="rect">
            <a:avLst/>
          </a:prstGeom>
          <a:noFill/>
          <a:ln/>
        </p:spPr>
        <p:txBody>
          <a:bodyPr wrap="square" lIns="0" tIns="0" rIns="0" bIns="0" rtlCol="0" anchor="ctr"/>
          <a:lstStyle/>
          <a:p>
            <a:r>
              <a:rPr lang="en-GB" sz="1100" b="1" kern="0" spc="200" noProof="0" dirty="0">
                <a:solidFill>
                  <a:srgbClr val="1B4332"/>
                </a:solidFill>
                <a:latin typeface="Calibri" pitchFamily="34" charset="0"/>
                <a:ea typeface="Calibri" pitchFamily="34" charset="-122"/>
                <a:cs typeface="Calibri" pitchFamily="34" charset="-120"/>
              </a:rPr>
              <a:t>CASE STUDY- CAMEROON, OCTOBER 2025</a:t>
            </a:r>
            <a:endParaRPr lang="en-GB" sz="1100" noProof="0" dirty="0"/>
          </a:p>
        </p:txBody>
      </p:sp>
      <p:sp>
        <p:nvSpPr>
          <p:cNvPr id="3" name="Text 1"/>
          <p:cNvSpPr/>
          <p:nvPr/>
        </p:nvSpPr>
        <p:spPr>
          <a:xfrm>
            <a:off x="457200" y="530353"/>
            <a:ext cx="8412480" cy="548640"/>
          </a:xfrm>
          <a:prstGeom prst="rect">
            <a:avLst/>
          </a:prstGeom>
          <a:noFill/>
          <a:ln/>
        </p:spPr>
        <p:txBody>
          <a:bodyPr wrap="square" lIns="0" tIns="0" rIns="0" bIns="0" rtlCol="0" anchor="ctr"/>
          <a:lstStyle/>
          <a:p>
            <a:r>
              <a:rPr lang="en-GB" sz="2300" b="1" noProof="0">
                <a:solidFill>
                  <a:srgbClr val="1C1C1A"/>
                </a:solidFill>
                <a:latin typeface="Cambria" pitchFamily="34" charset="0"/>
                <a:ea typeface="Cambria" pitchFamily="34" charset="-122"/>
                <a:cs typeface="Cambria" pitchFamily="34" charset="-120"/>
              </a:rPr>
              <a:t>Post-Election Violence</a:t>
            </a:r>
            <a:endParaRPr lang="en-GB" sz="2300" noProof="0"/>
          </a:p>
        </p:txBody>
      </p:sp>
      <p:sp>
        <p:nvSpPr>
          <p:cNvPr id="4" name="Shape 2"/>
          <p:cNvSpPr/>
          <p:nvPr/>
        </p:nvSpPr>
        <p:spPr>
          <a:xfrm>
            <a:off x="457200" y="1207009"/>
            <a:ext cx="2587752" cy="960120"/>
          </a:xfrm>
          <a:prstGeom prst="rect">
            <a:avLst/>
          </a:prstGeom>
          <a:solidFill>
            <a:srgbClr val="1B4332"/>
          </a:solidFill>
          <a:ln/>
        </p:spPr>
        <p:txBody>
          <a:bodyPr/>
          <a:lstStyle/>
          <a:p>
            <a:endParaRPr lang="en-GB" noProof="0"/>
          </a:p>
        </p:txBody>
      </p:sp>
      <p:sp>
        <p:nvSpPr>
          <p:cNvPr id="5" name="Text 3"/>
          <p:cNvSpPr/>
          <p:nvPr/>
        </p:nvSpPr>
        <p:spPr>
          <a:xfrm>
            <a:off x="621792" y="1298449"/>
            <a:ext cx="2258568" cy="457200"/>
          </a:xfrm>
          <a:prstGeom prst="rect">
            <a:avLst/>
          </a:prstGeom>
          <a:noFill/>
          <a:ln/>
        </p:spPr>
        <p:txBody>
          <a:bodyPr wrap="square" lIns="0" tIns="0" rIns="0" bIns="0" rtlCol="0" anchor="ctr"/>
          <a:lstStyle/>
          <a:p>
            <a:r>
              <a:rPr lang="en-GB" sz="1900" b="1" noProof="0">
                <a:solidFill>
                  <a:srgbClr val="C9A14A"/>
                </a:solidFill>
                <a:latin typeface="Cambria" pitchFamily="34" charset="0"/>
                <a:ea typeface="Cambria" pitchFamily="34" charset="-122"/>
                <a:cs typeface="Cambria" pitchFamily="34" charset="-120"/>
              </a:rPr>
              <a:t>55</a:t>
            </a:r>
            <a:endParaRPr lang="en-GB" sz="1900" noProof="0"/>
          </a:p>
        </p:txBody>
      </p:sp>
      <p:sp>
        <p:nvSpPr>
          <p:cNvPr id="6" name="Text 4"/>
          <p:cNvSpPr/>
          <p:nvPr/>
        </p:nvSpPr>
        <p:spPr>
          <a:xfrm>
            <a:off x="621792" y="1737361"/>
            <a:ext cx="2258568" cy="384048"/>
          </a:xfrm>
          <a:prstGeom prst="rect">
            <a:avLst/>
          </a:prstGeom>
          <a:noFill/>
          <a:ln/>
        </p:spPr>
        <p:txBody>
          <a:bodyPr wrap="square" lIns="0" tIns="0" rIns="0" bIns="0" rtlCol="0" anchor="ctr"/>
          <a:lstStyle/>
          <a:p>
            <a:pPr>
              <a:lnSpc>
                <a:spcPct val="105000"/>
              </a:lnSpc>
            </a:pPr>
            <a:r>
              <a:rPr lang="en-GB" sz="860" noProof="0">
                <a:solidFill>
                  <a:srgbClr val="FFFFFF"/>
                </a:solidFill>
                <a:latin typeface="Calibri" pitchFamily="34" charset="0"/>
                <a:ea typeface="Calibri" pitchFamily="34" charset="-122"/>
                <a:cs typeface="Calibri" pitchFamily="34" charset="-120"/>
              </a:rPr>
              <a:t>Killings by state security forces</a:t>
            </a:r>
            <a:endParaRPr lang="en-GB" sz="860" noProof="0"/>
          </a:p>
        </p:txBody>
      </p:sp>
      <p:sp>
        <p:nvSpPr>
          <p:cNvPr id="7" name="Shape 5"/>
          <p:cNvSpPr/>
          <p:nvPr/>
        </p:nvSpPr>
        <p:spPr>
          <a:xfrm>
            <a:off x="3227832" y="1207009"/>
            <a:ext cx="2587752" cy="960120"/>
          </a:xfrm>
          <a:prstGeom prst="rect">
            <a:avLst/>
          </a:prstGeom>
          <a:solidFill>
            <a:srgbClr val="1B4332"/>
          </a:solidFill>
          <a:ln/>
        </p:spPr>
        <p:txBody>
          <a:bodyPr/>
          <a:lstStyle/>
          <a:p>
            <a:endParaRPr lang="en-GB" noProof="0"/>
          </a:p>
        </p:txBody>
      </p:sp>
      <p:sp>
        <p:nvSpPr>
          <p:cNvPr id="8" name="Text 6"/>
          <p:cNvSpPr/>
          <p:nvPr/>
        </p:nvSpPr>
        <p:spPr>
          <a:xfrm>
            <a:off x="3392424" y="1298449"/>
            <a:ext cx="2258568" cy="457200"/>
          </a:xfrm>
          <a:prstGeom prst="rect">
            <a:avLst/>
          </a:prstGeom>
          <a:noFill/>
          <a:ln/>
        </p:spPr>
        <p:txBody>
          <a:bodyPr wrap="square" lIns="0" tIns="0" rIns="0" bIns="0" rtlCol="0" anchor="ctr"/>
          <a:lstStyle/>
          <a:p>
            <a:r>
              <a:rPr lang="en-GB" sz="1900" b="1" noProof="0">
                <a:solidFill>
                  <a:srgbClr val="C9A14A"/>
                </a:solidFill>
                <a:latin typeface="Cambria" pitchFamily="34" charset="0"/>
                <a:ea typeface="Cambria" pitchFamily="34" charset="-122"/>
                <a:cs typeface="Cambria" pitchFamily="34" charset="-120"/>
              </a:rPr>
              <a:t>~2,000</a:t>
            </a:r>
            <a:endParaRPr lang="en-GB" sz="1900" noProof="0"/>
          </a:p>
        </p:txBody>
      </p:sp>
      <p:sp>
        <p:nvSpPr>
          <p:cNvPr id="9" name="Text 7"/>
          <p:cNvSpPr/>
          <p:nvPr/>
        </p:nvSpPr>
        <p:spPr>
          <a:xfrm>
            <a:off x="3392424" y="1737361"/>
            <a:ext cx="2258568" cy="384048"/>
          </a:xfrm>
          <a:prstGeom prst="rect">
            <a:avLst/>
          </a:prstGeom>
          <a:noFill/>
          <a:ln/>
        </p:spPr>
        <p:txBody>
          <a:bodyPr wrap="square" lIns="0" tIns="0" rIns="0" bIns="0" rtlCol="0" anchor="ctr"/>
          <a:lstStyle/>
          <a:p>
            <a:pPr>
              <a:lnSpc>
                <a:spcPct val="105000"/>
              </a:lnSpc>
            </a:pPr>
            <a:r>
              <a:rPr lang="en-GB" sz="860" noProof="0">
                <a:solidFill>
                  <a:srgbClr val="FFFFFF"/>
                </a:solidFill>
                <a:latin typeface="Calibri" pitchFamily="34" charset="0"/>
                <a:ea typeface="Calibri" pitchFamily="34" charset="-122"/>
                <a:cs typeface="Calibri" pitchFamily="34" charset="-120"/>
              </a:rPr>
              <a:t>People arbitrarily detained</a:t>
            </a:r>
            <a:endParaRPr lang="en-GB" sz="860" noProof="0"/>
          </a:p>
        </p:txBody>
      </p:sp>
      <p:sp>
        <p:nvSpPr>
          <p:cNvPr id="10" name="Shape 8"/>
          <p:cNvSpPr/>
          <p:nvPr/>
        </p:nvSpPr>
        <p:spPr>
          <a:xfrm>
            <a:off x="5998464" y="1207009"/>
            <a:ext cx="2587752" cy="960120"/>
          </a:xfrm>
          <a:prstGeom prst="rect">
            <a:avLst/>
          </a:prstGeom>
          <a:solidFill>
            <a:srgbClr val="1B4332"/>
          </a:solidFill>
          <a:ln/>
        </p:spPr>
        <p:txBody>
          <a:bodyPr/>
          <a:lstStyle/>
          <a:p>
            <a:endParaRPr lang="en-GB" noProof="0"/>
          </a:p>
        </p:txBody>
      </p:sp>
      <p:sp>
        <p:nvSpPr>
          <p:cNvPr id="11" name="Text 9"/>
          <p:cNvSpPr/>
          <p:nvPr/>
        </p:nvSpPr>
        <p:spPr>
          <a:xfrm>
            <a:off x="6163056" y="1298449"/>
            <a:ext cx="2258568" cy="457200"/>
          </a:xfrm>
          <a:prstGeom prst="rect">
            <a:avLst/>
          </a:prstGeom>
          <a:noFill/>
          <a:ln/>
        </p:spPr>
        <p:txBody>
          <a:bodyPr wrap="square" lIns="0" tIns="0" rIns="0" bIns="0" rtlCol="0" anchor="ctr"/>
          <a:lstStyle/>
          <a:p>
            <a:r>
              <a:rPr lang="en-GB" sz="1900" b="1" noProof="0">
                <a:solidFill>
                  <a:srgbClr val="C9A14A"/>
                </a:solidFill>
                <a:latin typeface="Cambria" pitchFamily="34" charset="0"/>
                <a:ea typeface="Cambria" pitchFamily="34" charset="-122"/>
                <a:cs typeface="Cambria" pitchFamily="34" charset="-120"/>
              </a:rPr>
              <a:t>USD 440M</a:t>
            </a:r>
            <a:endParaRPr lang="en-GB" sz="1900" noProof="0"/>
          </a:p>
        </p:txBody>
      </p:sp>
      <p:sp>
        <p:nvSpPr>
          <p:cNvPr id="12" name="Text 10"/>
          <p:cNvSpPr/>
          <p:nvPr/>
        </p:nvSpPr>
        <p:spPr>
          <a:xfrm>
            <a:off x="6163056" y="1737361"/>
            <a:ext cx="2258568" cy="384048"/>
          </a:xfrm>
          <a:prstGeom prst="rect">
            <a:avLst/>
          </a:prstGeom>
          <a:noFill/>
          <a:ln/>
        </p:spPr>
        <p:txBody>
          <a:bodyPr wrap="square" lIns="0" tIns="0" rIns="0" bIns="0" rtlCol="0" anchor="ctr"/>
          <a:lstStyle/>
          <a:p>
            <a:pPr>
              <a:lnSpc>
                <a:spcPct val="105000"/>
              </a:lnSpc>
            </a:pPr>
            <a:r>
              <a:rPr lang="en-GB" sz="860" noProof="0">
                <a:solidFill>
                  <a:srgbClr val="FFFFFF"/>
                </a:solidFill>
                <a:latin typeface="Calibri" pitchFamily="34" charset="0"/>
                <a:ea typeface="Calibri" pitchFamily="34" charset="-122"/>
                <a:cs typeface="Calibri" pitchFamily="34" charset="-120"/>
              </a:rPr>
              <a:t>Estimated total economic losses (CFA 254.6bn)</a:t>
            </a:r>
            <a:endParaRPr lang="en-GB" sz="860" noProof="0"/>
          </a:p>
        </p:txBody>
      </p:sp>
      <p:sp>
        <p:nvSpPr>
          <p:cNvPr id="13" name="Shape 11"/>
          <p:cNvSpPr/>
          <p:nvPr/>
        </p:nvSpPr>
        <p:spPr>
          <a:xfrm>
            <a:off x="457200" y="2344421"/>
            <a:ext cx="8229600" cy="1325880"/>
          </a:xfrm>
          <a:prstGeom prst="rect">
            <a:avLst/>
          </a:prstGeom>
          <a:solidFill>
            <a:srgbClr val="EFEEE7"/>
          </a:solidFill>
          <a:ln/>
        </p:spPr>
        <p:txBody>
          <a:bodyPr/>
          <a:lstStyle/>
          <a:p>
            <a:endParaRPr lang="en-GB" noProof="0"/>
          </a:p>
        </p:txBody>
      </p:sp>
      <p:sp>
        <p:nvSpPr>
          <p:cNvPr id="14" name="Text 12"/>
          <p:cNvSpPr/>
          <p:nvPr/>
        </p:nvSpPr>
        <p:spPr>
          <a:xfrm>
            <a:off x="658368" y="2450593"/>
            <a:ext cx="7772400" cy="228600"/>
          </a:xfrm>
          <a:prstGeom prst="rect">
            <a:avLst/>
          </a:prstGeom>
          <a:noFill/>
          <a:ln/>
        </p:spPr>
        <p:txBody>
          <a:bodyPr wrap="square" lIns="0" tIns="0" rIns="0" bIns="0" rtlCol="0" anchor="ctr"/>
          <a:lstStyle/>
          <a:p>
            <a:r>
              <a:rPr lang="en-GB" sz="951" b="1" kern="0" spc="151" noProof="0">
                <a:solidFill>
                  <a:srgbClr val="1B4332"/>
                </a:solidFill>
                <a:latin typeface="Calibri" pitchFamily="34" charset="0"/>
                <a:ea typeface="Calibri" pitchFamily="34" charset="-122"/>
                <a:cs typeface="Calibri" pitchFamily="34" charset="-120"/>
              </a:rPr>
              <a:t>WHAT HAPPENED</a:t>
            </a:r>
            <a:endParaRPr lang="en-GB" sz="951" noProof="0"/>
          </a:p>
        </p:txBody>
      </p:sp>
      <p:sp>
        <p:nvSpPr>
          <p:cNvPr id="15" name="Text 13"/>
          <p:cNvSpPr/>
          <p:nvPr/>
        </p:nvSpPr>
        <p:spPr>
          <a:xfrm>
            <a:off x="658368" y="2688337"/>
            <a:ext cx="7818120" cy="914400"/>
          </a:xfrm>
          <a:prstGeom prst="rect">
            <a:avLst/>
          </a:prstGeom>
          <a:noFill/>
          <a:ln/>
        </p:spPr>
        <p:txBody>
          <a:bodyPr wrap="square" lIns="0" tIns="0" rIns="0" bIns="0" rtlCol="0" anchor="ctr"/>
          <a:lstStyle/>
          <a:p>
            <a:pPr>
              <a:lnSpc>
                <a:spcPct val="115000"/>
              </a:lnSpc>
            </a:pPr>
            <a:r>
              <a:rPr lang="en-GB" sz="1100" noProof="0" dirty="0">
                <a:solidFill>
                  <a:srgbClr val="1C1C1A"/>
                </a:solidFill>
                <a:latin typeface="Calibri" pitchFamily="34" charset="0"/>
                <a:ea typeface="Calibri" pitchFamily="34" charset="-122"/>
                <a:cs typeface="Calibri" pitchFamily="34" charset="-120"/>
              </a:rPr>
              <a:t>92-year-old incumbent President Paul Biya won re-election with a reported 3.66% margin, securing an eighth term and forty-fourth year in office. Opposition fraud claims triggered a violent crackdown criticized by African and international human rights bodies.</a:t>
            </a:r>
            <a:endParaRPr lang="en-GB" sz="1100" noProof="0" dirty="0"/>
          </a:p>
        </p:txBody>
      </p:sp>
      <p:sp>
        <p:nvSpPr>
          <p:cNvPr id="16" name="Shape 14"/>
          <p:cNvSpPr/>
          <p:nvPr/>
        </p:nvSpPr>
        <p:spPr>
          <a:xfrm>
            <a:off x="457200" y="3749041"/>
            <a:ext cx="8229600" cy="1051560"/>
          </a:xfrm>
          <a:prstGeom prst="rect">
            <a:avLst/>
          </a:prstGeom>
          <a:solidFill>
            <a:srgbClr val="6E2733"/>
          </a:solidFill>
          <a:ln/>
        </p:spPr>
        <p:txBody>
          <a:bodyPr/>
          <a:lstStyle/>
          <a:p>
            <a:endParaRPr lang="en-GB" noProof="0"/>
          </a:p>
        </p:txBody>
      </p:sp>
      <p:sp>
        <p:nvSpPr>
          <p:cNvPr id="17" name="Text 15"/>
          <p:cNvSpPr/>
          <p:nvPr/>
        </p:nvSpPr>
        <p:spPr>
          <a:xfrm>
            <a:off x="658368" y="3858769"/>
            <a:ext cx="7772400" cy="228600"/>
          </a:xfrm>
          <a:prstGeom prst="rect">
            <a:avLst/>
          </a:prstGeom>
          <a:noFill/>
          <a:ln/>
        </p:spPr>
        <p:txBody>
          <a:bodyPr wrap="square" lIns="0" tIns="0" rIns="0" bIns="0" rtlCol="0" anchor="ctr"/>
          <a:lstStyle/>
          <a:p>
            <a:r>
              <a:rPr lang="en-GB" sz="951" b="1" kern="0" spc="151" noProof="0">
                <a:solidFill>
                  <a:srgbClr val="C9A14A"/>
                </a:solidFill>
                <a:latin typeface="Calibri" pitchFamily="34" charset="0"/>
                <a:ea typeface="Calibri" pitchFamily="34" charset="-122"/>
                <a:cs typeface="Calibri" pitchFamily="34" charset="-120"/>
              </a:rPr>
              <a:t>ECONOMIC IMPACT</a:t>
            </a:r>
            <a:endParaRPr lang="en-GB" sz="951" noProof="0"/>
          </a:p>
        </p:txBody>
      </p:sp>
      <p:sp>
        <p:nvSpPr>
          <p:cNvPr id="18" name="Text 16"/>
          <p:cNvSpPr/>
          <p:nvPr/>
        </p:nvSpPr>
        <p:spPr>
          <a:xfrm>
            <a:off x="658368" y="4087369"/>
            <a:ext cx="7818120" cy="658368"/>
          </a:xfrm>
          <a:prstGeom prst="rect">
            <a:avLst/>
          </a:prstGeom>
          <a:noFill/>
          <a:ln/>
        </p:spPr>
        <p:txBody>
          <a:bodyPr wrap="square" lIns="0" tIns="0" rIns="0" bIns="0" rtlCol="0" anchor="ctr"/>
          <a:lstStyle/>
          <a:p>
            <a:pPr>
              <a:lnSpc>
                <a:spcPct val="113000"/>
              </a:lnSpc>
            </a:pPr>
            <a:r>
              <a:rPr lang="en-GB" sz="1050" noProof="0" dirty="0">
                <a:solidFill>
                  <a:srgbClr val="FFFFFF"/>
                </a:solidFill>
                <a:latin typeface="Calibri" pitchFamily="34" charset="0"/>
                <a:ea typeface="Calibri" pitchFamily="34" charset="-122"/>
                <a:cs typeface="Calibri" pitchFamily="34" charset="-120"/>
              </a:rPr>
              <a:t>The Cameroonian Group of Enterprises estimated CFA 254.6 billion in combined turnover contraction and material damage,  with economist Michael Kouam projecting an additional CFA $10 billion lost for every day the disruption continued.</a:t>
            </a:r>
            <a:endParaRPr lang="en-GB" sz="1050" noProof="0" dirty="0"/>
          </a:p>
        </p:txBody>
      </p:sp>
      <p:sp>
        <p:nvSpPr>
          <p:cNvPr id="19" name="Text 17"/>
          <p:cNvSpPr/>
          <p:nvPr/>
        </p:nvSpPr>
        <p:spPr>
          <a:xfrm>
            <a:off x="457200" y="4882897"/>
            <a:ext cx="6858000" cy="228600"/>
          </a:xfrm>
          <a:prstGeom prst="rect">
            <a:avLst/>
          </a:prstGeom>
          <a:noFill/>
          <a:ln/>
        </p:spPr>
        <p:txBody>
          <a:bodyPr wrap="square" lIns="0" tIns="0" rIns="0" bIns="0" rtlCol="0" anchor="ctr"/>
          <a:lstStyle/>
          <a:p>
            <a:endParaRPr lang="en-GB" sz="851" noProof="0"/>
          </a:p>
        </p:txBody>
      </p:sp>
      <p:sp>
        <p:nvSpPr>
          <p:cNvPr id="20" name="Text 18"/>
          <p:cNvSpPr/>
          <p:nvPr/>
        </p:nvSpPr>
        <p:spPr>
          <a:xfrm>
            <a:off x="8412480" y="4882897"/>
            <a:ext cx="365760" cy="228600"/>
          </a:xfrm>
          <a:prstGeom prst="rect">
            <a:avLst/>
          </a:prstGeom>
          <a:noFill/>
          <a:ln/>
        </p:spPr>
        <p:txBody>
          <a:bodyPr wrap="square" lIns="0" tIns="0" rIns="0" bIns="0" rtlCol="0" anchor="ctr"/>
          <a:lstStyle/>
          <a:p>
            <a:pPr algn="r"/>
            <a:r>
              <a:rPr lang="en-GB" sz="851" noProof="0">
                <a:solidFill>
                  <a:srgbClr val="8FA398"/>
                </a:solidFill>
                <a:latin typeface="Calibri" pitchFamily="34" charset="0"/>
                <a:ea typeface="Calibri" pitchFamily="34" charset="-122"/>
                <a:cs typeface="Calibri" pitchFamily="34" charset="-120"/>
              </a:rPr>
              <a:t>12</a:t>
            </a:r>
            <a:endParaRPr lang="en-GB" sz="851" noProof="0"/>
          </a:p>
        </p:txBody>
      </p:sp>
      <p:pic>
        <p:nvPicPr>
          <p:cNvPr id="21" name="Picture 20" descr="Palu Logo Final (4 languages) Non-transparent.jpg"/>
          <p:cNvPicPr>
            <a:picLocks noChangeAspect="1"/>
          </p:cNvPicPr>
          <p:nvPr/>
        </p:nvPicPr>
        <p:blipFill>
          <a:blip r:embed="rId3"/>
          <a:stretch>
            <a:fillRect/>
          </a:stretch>
        </p:blipFill>
        <p:spPr>
          <a:xfrm>
            <a:off x="6720840" y="164592"/>
            <a:ext cx="2103120" cy="67831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9"/>
            <a:ext cx="5486400" cy="274320"/>
          </a:xfrm>
          <a:prstGeom prst="rect">
            <a:avLst/>
          </a:prstGeom>
          <a:noFill/>
          <a:ln/>
        </p:spPr>
        <p:txBody>
          <a:bodyPr wrap="square" lIns="0" tIns="0" rIns="0" bIns="0" rtlCol="0" anchor="ctr"/>
          <a:lstStyle/>
          <a:p>
            <a:r>
              <a:rPr lang="en-GB" sz="1100" b="1" kern="0" spc="200" noProof="0" dirty="0">
                <a:solidFill>
                  <a:srgbClr val="1B4332"/>
                </a:solidFill>
                <a:latin typeface="Calibri" pitchFamily="34" charset="0"/>
                <a:ea typeface="Calibri" pitchFamily="34" charset="-122"/>
                <a:cs typeface="Calibri" pitchFamily="34" charset="-120"/>
              </a:rPr>
              <a:t>CASE STUDY- GUINEA-BISSAU, 2025</a:t>
            </a:r>
            <a:endParaRPr lang="en-GB" sz="1100" noProof="0" dirty="0"/>
          </a:p>
        </p:txBody>
      </p:sp>
      <p:sp>
        <p:nvSpPr>
          <p:cNvPr id="3" name="Text 1"/>
          <p:cNvSpPr/>
          <p:nvPr/>
        </p:nvSpPr>
        <p:spPr>
          <a:xfrm>
            <a:off x="457200" y="530353"/>
            <a:ext cx="8412480" cy="548640"/>
          </a:xfrm>
          <a:prstGeom prst="rect">
            <a:avLst/>
          </a:prstGeom>
          <a:noFill/>
          <a:ln/>
        </p:spPr>
        <p:txBody>
          <a:bodyPr wrap="square" lIns="0" tIns="0" rIns="0" bIns="0" rtlCol="0" anchor="ctr"/>
          <a:lstStyle/>
          <a:p>
            <a:r>
              <a:rPr lang="en-GB" sz="2300" b="1" noProof="0">
                <a:solidFill>
                  <a:srgbClr val="1C1C1A"/>
                </a:solidFill>
                <a:latin typeface="Cambria" pitchFamily="34" charset="0"/>
                <a:ea typeface="Cambria" pitchFamily="34" charset="-122"/>
                <a:cs typeface="Cambria" pitchFamily="34" charset="-120"/>
              </a:rPr>
              <a:t>Coup d'état &amp; Electoral Subversion</a:t>
            </a:r>
            <a:endParaRPr lang="en-GB" sz="2300" noProof="0"/>
          </a:p>
        </p:txBody>
      </p:sp>
      <p:sp>
        <p:nvSpPr>
          <p:cNvPr id="4" name="Shape 2"/>
          <p:cNvSpPr/>
          <p:nvPr/>
        </p:nvSpPr>
        <p:spPr>
          <a:xfrm>
            <a:off x="457200" y="1207009"/>
            <a:ext cx="2587752" cy="960120"/>
          </a:xfrm>
          <a:prstGeom prst="rect">
            <a:avLst/>
          </a:prstGeom>
          <a:solidFill>
            <a:srgbClr val="1B4332"/>
          </a:solidFill>
          <a:ln/>
        </p:spPr>
        <p:txBody>
          <a:bodyPr/>
          <a:lstStyle/>
          <a:p>
            <a:endParaRPr lang="en-GB" noProof="0"/>
          </a:p>
        </p:txBody>
      </p:sp>
      <p:sp>
        <p:nvSpPr>
          <p:cNvPr id="5" name="Text 3"/>
          <p:cNvSpPr/>
          <p:nvPr/>
        </p:nvSpPr>
        <p:spPr>
          <a:xfrm>
            <a:off x="621792" y="1298449"/>
            <a:ext cx="2258568" cy="457200"/>
          </a:xfrm>
          <a:prstGeom prst="rect">
            <a:avLst/>
          </a:prstGeom>
          <a:noFill/>
          <a:ln/>
        </p:spPr>
        <p:txBody>
          <a:bodyPr wrap="square" lIns="0" tIns="0" rIns="0" bIns="0" rtlCol="0" anchor="ctr"/>
          <a:lstStyle/>
          <a:p>
            <a:r>
              <a:rPr lang="en-GB" sz="1900" b="1" noProof="0">
                <a:solidFill>
                  <a:srgbClr val="C9A14A"/>
                </a:solidFill>
                <a:latin typeface="Cambria" pitchFamily="34" charset="0"/>
                <a:ea typeface="Cambria" pitchFamily="34" charset="-122"/>
                <a:cs typeface="Cambria" pitchFamily="34" charset="-120"/>
              </a:rPr>
              <a:t>−2.3 pp</a:t>
            </a:r>
            <a:endParaRPr lang="en-GB" sz="1900" noProof="0"/>
          </a:p>
        </p:txBody>
      </p:sp>
      <p:sp>
        <p:nvSpPr>
          <p:cNvPr id="6" name="Text 4"/>
          <p:cNvSpPr/>
          <p:nvPr/>
        </p:nvSpPr>
        <p:spPr>
          <a:xfrm>
            <a:off x="621792" y="1737361"/>
            <a:ext cx="2258568" cy="384048"/>
          </a:xfrm>
          <a:prstGeom prst="rect">
            <a:avLst/>
          </a:prstGeom>
          <a:noFill/>
          <a:ln/>
        </p:spPr>
        <p:txBody>
          <a:bodyPr wrap="square" lIns="0" tIns="0" rIns="0" bIns="0" rtlCol="0" anchor="ctr"/>
          <a:lstStyle/>
          <a:p>
            <a:pPr>
              <a:lnSpc>
                <a:spcPct val="105000"/>
              </a:lnSpc>
            </a:pPr>
            <a:r>
              <a:rPr lang="en-GB" sz="860" noProof="0">
                <a:solidFill>
                  <a:srgbClr val="FFFFFF"/>
                </a:solidFill>
                <a:latin typeface="Calibri" pitchFamily="34" charset="0"/>
                <a:ea typeface="Calibri" pitchFamily="34" charset="-122"/>
                <a:cs typeface="Calibri" pitchFamily="34" charset="-120"/>
              </a:rPr>
              <a:t>Estimated immediate GDP growth rate decline</a:t>
            </a:r>
            <a:endParaRPr lang="en-GB" sz="860" noProof="0"/>
          </a:p>
        </p:txBody>
      </p:sp>
      <p:sp>
        <p:nvSpPr>
          <p:cNvPr id="7" name="Shape 5"/>
          <p:cNvSpPr/>
          <p:nvPr/>
        </p:nvSpPr>
        <p:spPr>
          <a:xfrm>
            <a:off x="3227832" y="1207009"/>
            <a:ext cx="2587752" cy="960120"/>
          </a:xfrm>
          <a:prstGeom prst="rect">
            <a:avLst/>
          </a:prstGeom>
          <a:solidFill>
            <a:srgbClr val="1B4332"/>
          </a:solidFill>
          <a:ln/>
        </p:spPr>
        <p:txBody>
          <a:bodyPr/>
          <a:lstStyle/>
          <a:p>
            <a:endParaRPr lang="en-GB" noProof="0"/>
          </a:p>
        </p:txBody>
      </p:sp>
      <p:sp>
        <p:nvSpPr>
          <p:cNvPr id="8" name="Text 6"/>
          <p:cNvSpPr/>
          <p:nvPr/>
        </p:nvSpPr>
        <p:spPr>
          <a:xfrm>
            <a:off x="3392424" y="1298449"/>
            <a:ext cx="2258568" cy="457200"/>
          </a:xfrm>
          <a:prstGeom prst="rect">
            <a:avLst/>
          </a:prstGeom>
          <a:noFill/>
          <a:ln/>
        </p:spPr>
        <p:txBody>
          <a:bodyPr wrap="square" lIns="0" tIns="0" rIns="0" bIns="0" rtlCol="0" anchor="ctr"/>
          <a:lstStyle/>
          <a:p>
            <a:r>
              <a:rPr lang="en-GB" sz="1900" b="1" noProof="0">
                <a:solidFill>
                  <a:srgbClr val="C9A14A"/>
                </a:solidFill>
                <a:latin typeface="Cambria" pitchFamily="34" charset="0"/>
                <a:ea typeface="Cambria" pitchFamily="34" charset="-122"/>
                <a:cs typeface="Cambria" pitchFamily="34" charset="-120"/>
              </a:rPr>
              <a:t>−5 pp</a:t>
            </a:r>
            <a:endParaRPr lang="en-GB" sz="1900" noProof="0"/>
          </a:p>
        </p:txBody>
      </p:sp>
      <p:sp>
        <p:nvSpPr>
          <p:cNvPr id="9" name="Text 7"/>
          <p:cNvSpPr/>
          <p:nvPr/>
        </p:nvSpPr>
        <p:spPr>
          <a:xfrm>
            <a:off x="3392424" y="1737361"/>
            <a:ext cx="2258568" cy="384048"/>
          </a:xfrm>
          <a:prstGeom prst="rect">
            <a:avLst/>
          </a:prstGeom>
          <a:noFill/>
          <a:ln/>
        </p:spPr>
        <p:txBody>
          <a:bodyPr wrap="square" lIns="0" tIns="0" rIns="0" bIns="0" rtlCol="0" anchor="ctr"/>
          <a:lstStyle/>
          <a:p>
            <a:pPr>
              <a:lnSpc>
                <a:spcPct val="105000"/>
              </a:lnSpc>
            </a:pPr>
            <a:r>
              <a:rPr lang="en-GB" sz="860" noProof="0">
                <a:solidFill>
                  <a:srgbClr val="FFFFFF"/>
                </a:solidFill>
                <a:latin typeface="Calibri" pitchFamily="34" charset="0"/>
                <a:ea typeface="Calibri" pitchFamily="34" charset="-122"/>
                <a:cs typeface="Calibri" pitchFamily="34" charset="-120"/>
              </a:rPr>
              <a:t>Longer-term GDP decline over five years</a:t>
            </a:r>
            <a:endParaRPr lang="en-GB" sz="860" noProof="0"/>
          </a:p>
        </p:txBody>
      </p:sp>
      <p:sp>
        <p:nvSpPr>
          <p:cNvPr id="10" name="Shape 8"/>
          <p:cNvSpPr/>
          <p:nvPr/>
        </p:nvSpPr>
        <p:spPr>
          <a:xfrm>
            <a:off x="5998464" y="1207009"/>
            <a:ext cx="2587752" cy="960120"/>
          </a:xfrm>
          <a:prstGeom prst="rect">
            <a:avLst/>
          </a:prstGeom>
          <a:solidFill>
            <a:srgbClr val="1B4332"/>
          </a:solidFill>
          <a:ln/>
        </p:spPr>
        <p:txBody>
          <a:bodyPr/>
          <a:lstStyle/>
          <a:p>
            <a:endParaRPr lang="en-GB" noProof="0"/>
          </a:p>
        </p:txBody>
      </p:sp>
      <p:sp>
        <p:nvSpPr>
          <p:cNvPr id="11" name="Text 9"/>
          <p:cNvSpPr/>
          <p:nvPr/>
        </p:nvSpPr>
        <p:spPr>
          <a:xfrm>
            <a:off x="6163056" y="1298449"/>
            <a:ext cx="2258568" cy="457200"/>
          </a:xfrm>
          <a:prstGeom prst="rect">
            <a:avLst/>
          </a:prstGeom>
          <a:noFill/>
          <a:ln/>
        </p:spPr>
        <p:txBody>
          <a:bodyPr wrap="square" lIns="0" tIns="0" rIns="0" bIns="0" rtlCol="0" anchor="ctr"/>
          <a:lstStyle/>
          <a:p>
            <a:r>
              <a:rPr lang="en-GB" sz="1900" b="1" noProof="0">
                <a:solidFill>
                  <a:srgbClr val="C9A14A"/>
                </a:solidFill>
                <a:latin typeface="Cambria" pitchFamily="34" charset="0"/>
                <a:ea typeface="Cambria" pitchFamily="34" charset="-122"/>
                <a:cs typeface="Cambria" pitchFamily="34" charset="-120"/>
              </a:rPr>
              <a:t>USD 1.6B</a:t>
            </a:r>
            <a:endParaRPr lang="en-GB" sz="1900" noProof="0"/>
          </a:p>
        </p:txBody>
      </p:sp>
      <p:sp>
        <p:nvSpPr>
          <p:cNvPr id="12" name="Text 10"/>
          <p:cNvSpPr/>
          <p:nvPr/>
        </p:nvSpPr>
        <p:spPr>
          <a:xfrm>
            <a:off x="6163056" y="1737361"/>
            <a:ext cx="2258568" cy="384048"/>
          </a:xfrm>
          <a:prstGeom prst="rect">
            <a:avLst/>
          </a:prstGeom>
          <a:noFill/>
          <a:ln/>
        </p:spPr>
        <p:txBody>
          <a:bodyPr wrap="square" lIns="0" tIns="0" rIns="0" bIns="0" rtlCol="0" anchor="ctr"/>
          <a:lstStyle/>
          <a:p>
            <a:pPr>
              <a:lnSpc>
                <a:spcPct val="105000"/>
              </a:lnSpc>
            </a:pPr>
            <a:r>
              <a:rPr lang="en-GB" sz="860" noProof="0">
                <a:solidFill>
                  <a:srgbClr val="FFFFFF"/>
                </a:solidFill>
                <a:latin typeface="Calibri" pitchFamily="34" charset="0"/>
                <a:ea typeface="Calibri" pitchFamily="34" charset="-122"/>
                <a:cs typeface="Calibri" pitchFamily="34" charset="-120"/>
              </a:rPr>
              <a:t>Size of the national economy, now frozen</a:t>
            </a:r>
            <a:endParaRPr lang="en-GB" sz="860" noProof="0"/>
          </a:p>
        </p:txBody>
      </p:sp>
      <p:sp>
        <p:nvSpPr>
          <p:cNvPr id="13" name="Shape 11"/>
          <p:cNvSpPr/>
          <p:nvPr/>
        </p:nvSpPr>
        <p:spPr>
          <a:xfrm>
            <a:off x="457200" y="2331721"/>
            <a:ext cx="8229600" cy="1325880"/>
          </a:xfrm>
          <a:prstGeom prst="rect">
            <a:avLst/>
          </a:prstGeom>
          <a:solidFill>
            <a:srgbClr val="EFEEE7"/>
          </a:solidFill>
          <a:ln/>
        </p:spPr>
        <p:txBody>
          <a:bodyPr/>
          <a:lstStyle/>
          <a:p>
            <a:endParaRPr lang="en-GB" noProof="0"/>
          </a:p>
        </p:txBody>
      </p:sp>
      <p:sp>
        <p:nvSpPr>
          <p:cNvPr id="14" name="Text 12"/>
          <p:cNvSpPr/>
          <p:nvPr/>
        </p:nvSpPr>
        <p:spPr>
          <a:xfrm>
            <a:off x="658368" y="2450593"/>
            <a:ext cx="7772400" cy="228600"/>
          </a:xfrm>
          <a:prstGeom prst="rect">
            <a:avLst/>
          </a:prstGeom>
          <a:noFill/>
          <a:ln/>
        </p:spPr>
        <p:txBody>
          <a:bodyPr wrap="square" lIns="0" tIns="0" rIns="0" bIns="0" rtlCol="0" anchor="ctr"/>
          <a:lstStyle/>
          <a:p>
            <a:r>
              <a:rPr lang="en-GB" sz="951" b="1" kern="0" spc="151" noProof="0">
                <a:solidFill>
                  <a:srgbClr val="1B4332"/>
                </a:solidFill>
                <a:latin typeface="Calibri" pitchFamily="34" charset="0"/>
                <a:ea typeface="Calibri" pitchFamily="34" charset="-122"/>
                <a:cs typeface="Calibri" pitchFamily="34" charset="-120"/>
              </a:rPr>
              <a:t>WHAT HAPPENED</a:t>
            </a:r>
            <a:endParaRPr lang="en-GB" sz="951" noProof="0"/>
          </a:p>
        </p:txBody>
      </p:sp>
      <p:sp>
        <p:nvSpPr>
          <p:cNvPr id="15" name="Text 13"/>
          <p:cNvSpPr/>
          <p:nvPr/>
        </p:nvSpPr>
        <p:spPr>
          <a:xfrm>
            <a:off x="658368" y="2688337"/>
            <a:ext cx="7818120" cy="914400"/>
          </a:xfrm>
          <a:prstGeom prst="rect">
            <a:avLst/>
          </a:prstGeom>
          <a:noFill/>
          <a:ln/>
        </p:spPr>
        <p:txBody>
          <a:bodyPr wrap="square" lIns="0" tIns="0" rIns="0" bIns="0" rtlCol="0" anchor="ctr"/>
          <a:lstStyle/>
          <a:p>
            <a:pPr>
              <a:lnSpc>
                <a:spcPct val="115000"/>
              </a:lnSpc>
            </a:pPr>
            <a:r>
              <a:rPr lang="en-GB" sz="1000" noProof="0">
                <a:solidFill>
                  <a:srgbClr val="1C1C1A"/>
                </a:solidFill>
                <a:latin typeface="Calibri" pitchFamily="34" charset="0"/>
                <a:ea typeface="Calibri" pitchFamily="34" charset="-122"/>
                <a:cs typeface="Calibri" pitchFamily="34" charset="-120"/>
              </a:rPr>
              <a:t>The military seized all records from the National Election Commission and declared incumbent President Umaro Sissoco Embaló victor over opposition leader Fernando Dias, suspending telecom, internet and mobile services nationwide.</a:t>
            </a:r>
            <a:endParaRPr lang="en-GB" sz="1000" noProof="0"/>
          </a:p>
        </p:txBody>
      </p:sp>
      <p:sp>
        <p:nvSpPr>
          <p:cNvPr id="16" name="Shape 14"/>
          <p:cNvSpPr/>
          <p:nvPr/>
        </p:nvSpPr>
        <p:spPr>
          <a:xfrm>
            <a:off x="457200" y="3749041"/>
            <a:ext cx="8229600" cy="1051560"/>
          </a:xfrm>
          <a:prstGeom prst="rect">
            <a:avLst/>
          </a:prstGeom>
          <a:solidFill>
            <a:srgbClr val="6E2733"/>
          </a:solidFill>
          <a:ln/>
        </p:spPr>
        <p:txBody>
          <a:bodyPr/>
          <a:lstStyle/>
          <a:p>
            <a:endParaRPr lang="en-GB" noProof="0"/>
          </a:p>
        </p:txBody>
      </p:sp>
      <p:sp>
        <p:nvSpPr>
          <p:cNvPr id="17" name="Text 15"/>
          <p:cNvSpPr/>
          <p:nvPr/>
        </p:nvSpPr>
        <p:spPr>
          <a:xfrm>
            <a:off x="658368" y="3858769"/>
            <a:ext cx="7772400" cy="228600"/>
          </a:xfrm>
          <a:prstGeom prst="rect">
            <a:avLst/>
          </a:prstGeom>
          <a:noFill/>
          <a:ln/>
        </p:spPr>
        <p:txBody>
          <a:bodyPr wrap="square" lIns="0" tIns="0" rIns="0" bIns="0" rtlCol="0" anchor="ctr"/>
          <a:lstStyle/>
          <a:p>
            <a:r>
              <a:rPr lang="en-GB" sz="951" b="1" kern="0" spc="151" noProof="0">
                <a:solidFill>
                  <a:srgbClr val="C9A14A"/>
                </a:solidFill>
                <a:latin typeface="Calibri" pitchFamily="34" charset="0"/>
                <a:ea typeface="Calibri" pitchFamily="34" charset="-122"/>
                <a:cs typeface="Calibri" pitchFamily="34" charset="-120"/>
              </a:rPr>
              <a:t>ECONOMIC IMPACT</a:t>
            </a:r>
            <a:endParaRPr lang="en-GB" sz="951" noProof="0"/>
          </a:p>
        </p:txBody>
      </p:sp>
      <p:sp>
        <p:nvSpPr>
          <p:cNvPr id="18" name="Text 16"/>
          <p:cNvSpPr/>
          <p:nvPr/>
        </p:nvSpPr>
        <p:spPr>
          <a:xfrm>
            <a:off x="658368" y="4087369"/>
            <a:ext cx="7818120" cy="658368"/>
          </a:xfrm>
          <a:prstGeom prst="rect">
            <a:avLst/>
          </a:prstGeom>
          <a:noFill/>
          <a:ln/>
        </p:spPr>
        <p:txBody>
          <a:bodyPr wrap="square" lIns="0" tIns="0" rIns="0" bIns="0" rtlCol="0" anchor="ctr"/>
          <a:lstStyle/>
          <a:p>
            <a:pPr>
              <a:lnSpc>
                <a:spcPct val="113000"/>
              </a:lnSpc>
            </a:pPr>
            <a:r>
              <a:rPr lang="en-GB" sz="960" noProof="0">
                <a:solidFill>
                  <a:srgbClr val="FFFFFF"/>
                </a:solidFill>
                <a:latin typeface="Calibri" pitchFamily="34" charset="0"/>
                <a:ea typeface="Calibri" pitchFamily="34" charset="-122"/>
                <a:cs typeface="Calibri" pitchFamily="34" charset="-120"/>
              </a:rPr>
              <a:t>Guinea-Bissau’s export-, fisheries-, and donor-dependent economy faces a sudden freeze. Continued ECOWAS suspension or escalation to sanctions threatens to expand the informal economy through rising external debt and eroding institutions.</a:t>
            </a:r>
            <a:endParaRPr lang="en-GB" sz="960" noProof="0"/>
          </a:p>
        </p:txBody>
      </p:sp>
      <p:sp>
        <p:nvSpPr>
          <p:cNvPr id="19" name="Text 17"/>
          <p:cNvSpPr/>
          <p:nvPr/>
        </p:nvSpPr>
        <p:spPr>
          <a:xfrm>
            <a:off x="457200" y="4882897"/>
            <a:ext cx="6858000" cy="228600"/>
          </a:xfrm>
          <a:prstGeom prst="rect">
            <a:avLst/>
          </a:prstGeom>
          <a:noFill/>
          <a:ln/>
        </p:spPr>
        <p:txBody>
          <a:bodyPr wrap="square" lIns="0" tIns="0" rIns="0" bIns="0" rtlCol="0" anchor="ctr"/>
          <a:lstStyle/>
          <a:p>
            <a:endParaRPr lang="en-GB" sz="851" noProof="0"/>
          </a:p>
        </p:txBody>
      </p:sp>
      <p:sp>
        <p:nvSpPr>
          <p:cNvPr id="20" name="Text 18"/>
          <p:cNvSpPr/>
          <p:nvPr/>
        </p:nvSpPr>
        <p:spPr>
          <a:xfrm>
            <a:off x="8412480" y="4882897"/>
            <a:ext cx="365760" cy="228600"/>
          </a:xfrm>
          <a:prstGeom prst="rect">
            <a:avLst/>
          </a:prstGeom>
          <a:noFill/>
          <a:ln/>
        </p:spPr>
        <p:txBody>
          <a:bodyPr wrap="square" lIns="0" tIns="0" rIns="0" bIns="0" rtlCol="0" anchor="ctr"/>
          <a:lstStyle/>
          <a:p>
            <a:pPr algn="r"/>
            <a:r>
              <a:rPr lang="en-GB" sz="851" noProof="0">
                <a:solidFill>
                  <a:srgbClr val="8FA398"/>
                </a:solidFill>
                <a:latin typeface="Calibri" pitchFamily="34" charset="0"/>
                <a:ea typeface="Calibri" pitchFamily="34" charset="-122"/>
                <a:cs typeface="Calibri" pitchFamily="34" charset="-120"/>
              </a:rPr>
              <a:t>13</a:t>
            </a:r>
            <a:endParaRPr lang="en-GB" sz="851" noProof="0"/>
          </a:p>
        </p:txBody>
      </p:sp>
      <p:pic>
        <p:nvPicPr>
          <p:cNvPr id="21" name="Picture 20" descr="Palu Logo Final (4 languages) Non-transparent.jpg"/>
          <p:cNvPicPr>
            <a:picLocks noChangeAspect="1"/>
          </p:cNvPicPr>
          <p:nvPr/>
        </p:nvPicPr>
        <p:blipFill>
          <a:blip r:embed="rId3"/>
          <a:stretch>
            <a:fillRect/>
          </a:stretch>
        </p:blipFill>
        <p:spPr>
          <a:xfrm>
            <a:off x="6720840" y="164592"/>
            <a:ext cx="2103120" cy="67831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12302A"/>
        </a:solidFill>
        <a:effectLst/>
      </p:bgPr>
    </p:bg>
    <p:spTree>
      <p:nvGrpSpPr>
        <p:cNvPr id="1" name=""/>
        <p:cNvGrpSpPr/>
        <p:nvPr/>
      </p:nvGrpSpPr>
      <p:grpSpPr>
        <a:xfrm>
          <a:off x="0" y="0"/>
          <a:ext cx="0" cy="0"/>
          <a:chOff x="0" y="0"/>
          <a:chExt cx="0" cy="0"/>
        </a:xfrm>
      </p:grpSpPr>
      <p:sp>
        <p:nvSpPr>
          <p:cNvPr id="3" name="Text 1"/>
          <p:cNvSpPr/>
          <p:nvPr/>
        </p:nvSpPr>
        <p:spPr>
          <a:xfrm>
            <a:off x="548640" y="1005841"/>
            <a:ext cx="2743200" cy="1097280"/>
          </a:xfrm>
          <a:prstGeom prst="rect">
            <a:avLst/>
          </a:prstGeom>
          <a:noFill/>
          <a:ln/>
        </p:spPr>
        <p:txBody>
          <a:bodyPr wrap="square" lIns="0" tIns="0" rIns="0" bIns="0" rtlCol="0" anchor="ctr"/>
          <a:lstStyle/>
          <a:p>
            <a:r>
              <a:rPr lang="en-GB" sz="7200" b="1" noProof="0">
                <a:solidFill>
                  <a:srgbClr val="2A5A4D"/>
                </a:solidFill>
                <a:latin typeface="Cambria" pitchFamily="34" charset="0"/>
                <a:ea typeface="Cambria" pitchFamily="34" charset="-122"/>
                <a:cs typeface="Cambria" pitchFamily="34" charset="-120"/>
              </a:rPr>
              <a:t>03</a:t>
            </a:r>
            <a:endParaRPr lang="en-GB" sz="7200" noProof="0"/>
          </a:p>
        </p:txBody>
      </p:sp>
      <p:pic>
        <p:nvPicPr>
          <p:cNvPr id="4" name="Image 0" descr="preencoded.png"/>
          <p:cNvPicPr>
            <a:picLocks noChangeAspect="1"/>
          </p:cNvPicPr>
          <p:nvPr/>
        </p:nvPicPr>
        <p:blipFill>
          <a:blip r:embed="rId3"/>
          <a:stretch>
            <a:fillRect/>
          </a:stretch>
        </p:blipFill>
        <p:spPr>
          <a:xfrm>
            <a:off x="594360" y="2331721"/>
            <a:ext cx="502920" cy="502920"/>
          </a:xfrm>
          <a:prstGeom prst="rect">
            <a:avLst/>
          </a:prstGeom>
        </p:spPr>
      </p:pic>
      <p:sp>
        <p:nvSpPr>
          <p:cNvPr id="5" name="Text 2"/>
          <p:cNvSpPr/>
          <p:nvPr/>
        </p:nvSpPr>
        <p:spPr>
          <a:xfrm>
            <a:off x="548640" y="2926081"/>
            <a:ext cx="7772400" cy="1097280"/>
          </a:xfrm>
          <a:prstGeom prst="rect">
            <a:avLst/>
          </a:prstGeom>
          <a:noFill/>
          <a:ln/>
        </p:spPr>
        <p:txBody>
          <a:bodyPr wrap="square" lIns="0" tIns="0" rIns="0" bIns="0" rtlCol="0" anchor="ctr"/>
          <a:lstStyle/>
          <a:p>
            <a:pPr>
              <a:lnSpc>
                <a:spcPct val="105000"/>
              </a:lnSpc>
            </a:pPr>
            <a:r>
              <a:rPr lang="en-GB" sz="3200" b="1" noProof="0">
                <a:solidFill>
                  <a:srgbClr val="FFFFFF"/>
                </a:solidFill>
                <a:latin typeface="Cambria" pitchFamily="34" charset="0"/>
                <a:ea typeface="Cambria" pitchFamily="34" charset="-122"/>
                <a:cs typeface="Cambria" pitchFamily="34" charset="-120"/>
              </a:rPr>
              <a:t>The Electoral Cycle</a:t>
            </a:r>
            <a:endParaRPr lang="en-GB" sz="3200" noProof="0"/>
          </a:p>
          <a:p>
            <a:pPr>
              <a:lnSpc>
                <a:spcPct val="105000"/>
              </a:lnSpc>
            </a:pPr>
            <a:r>
              <a:rPr lang="en-GB" sz="3200" b="1" noProof="0">
                <a:solidFill>
                  <a:srgbClr val="FFFFFF"/>
                </a:solidFill>
                <a:latin typeface="Cambria" pitchFamily="34" charset="0"/>
                <a:ea typeface="Cambria" pitchFamily="34" charset="-122"/>
                <a:cs typeface="Cambria" pitchFamily="34" charset="-120"/>
              </a:rPr>
              <a:t>&amp; the Economy</a:t>
            </a:r>
            <a:endParaRPr lang="en-GB" sz="3200" noProof="0"/>
          </a:p>
        </p:txBody>
      </p:sp>
      <p:sp>
        <p:nvSpPr>
          <p:cNvPr id="6" name="Text 3"/>
          <p:cNvSpPr/>
          <p:nvPr/>
        </p:nvSpPr>
        <p:spPr>
          <a:xfrm>
            <a:off x="548640" y="4069081"/>
            <a:ext cx="6858000" cy="457200"/>
          </a:xfrm>
          <a:prstGeom prst="rect">
            <a:avLst/>
          </a:prstGeom>
          <a:noFill/>
          <a:ln/>
        </p:spPr>
        <p:txBody>
          <a:bodyPr wrap="square" lIns="0" tIns="0" rIns="0" bIns="0" rtlCol="0" anchor="ctr"/>
          <a:lstStyle/>
          <a:p>
            <a:r>
              <a:rPr lang="en-GB" sz="1251" i="1" noProof="0">
                <a:solidFill>
                  <a:srgbClr val="C7D6CC"/>
                </a:solidFill>
                <a:latin typeface="Calibri" pitchFamily="34" charset="0"/>
                <a:ea typeface="Calibri" pitchFamily="34" charset="-122"/>
                <a:cs typeface="Calibri" pitchFamily="34" charset="-120"/>
              </a:rPr>
              <a:t>Tracing fiscal distortion from pre-election spending to post-election austerity</a:t>
            </a:r>
            <a:endParaRPr lang="en-GB" sz="1251" noProof="0"/>
          </a:p>
        </p:txBody>
      </p:sp>
      <p:sp>
        <p:nvSpPr>
          <p:cNvPr id="7" name="Text 4"/>
          <p:cNvSpPr/>
          <p:nvPr/>
        </p:nvSpPr>
        <p:spPr>
          <a:xfrm>
            <a:off x="457200" y="4893287"/>
            <a:ext cx="6858000" cy="207819"/>
          </a:xfrm>
          <a:prstGeom prst="rect">
            <a:avLst/>
          </a:prstGeom>
          <a:noFill/>
          <a:ln/>
        </p:spPr>
        <p:txBody>
          <a:bodyPr wrap="square" lIns="0" tIns="0" rIns="0" bIns="0" rtlCol="0" anchor="ctr"/>
          <a:lstStyle/>
          <a:p>
            <a:endParaRPr lang="en-GB" sz="851" noProof="0"/>
          </a:p>
        </p:txBody>
      </p:sp>
      <p:sp>
        <p:nvSpPr>
          <p:cNvPr id="8" name="Text 5"/>
          <p:cNvSpPr/>
          <p:nvPr/>
        </p:nvSpPr>
        <p:spPr>
          <a:xfrm>
            <a:off x="8412480" y="4882897"/>
            <a:ext cx="365760" cy="228600"/>
          </a:xfrm>
          <a:prstGeom prst="rect">
            <a:avLst/>
          </a:prstGeom>
          <a:noFill/>
          <a:ln/>
        </p:spPr>
        <p:txBody>
          <a:bodyPr wrap="square" lIns="0" tIns="0" rIns="0" bIns="0" rtlCol="0" anchor="ctr"/>
          <a:lstStyle/>
          <a:p>
            <a:pPr algn="r"/>
            <a:r>
              <a:rPr lang="en-GB" sz="851" noProof="0">
                <a:solidFill>
                  <a:srgbClr val="8FA398"/>
                </a:solidFill>
                <a:latin typeface="Calibri" pitchFamily="34" charset="0"/>
                <a:ea typeface="Calibri" pitchFamily="34" charset="-122"/>
                <a:cs typeface="Calibri" pitchFamily="34" charset="-120"/>
              </a:rPr>
              <a:t>14</a:t>
            </a:r>
            <a:endParaRPr lang="en-GB" sz="851" noProof="0"/>
          </a:p>
        </p:txBody>
      </p:sp>
      <p:pic>
        <p:nvPicPr>
          <p:cNvPr id="9" name="Picture 8" descr="Palu Logo Final (4 languages) Non-transparent.jpg"/>
          <p:cNvPicPr>
            <a:picLocks noChangeAspect="1"/>
          </p:cNvPicPr>
          <p:nvPr/>
        </p:nvPicPr>
        <p:blipFill>
          <a:blip r:embed="rId4"/>
          <a:stretch>
            <a:fillRect/>
          </a:stretch>
        </p:blipFill>
        <p:spPr>
          <a:xfrm>
            <a:off x="6720840" y="164592"/>
            <a:ext cx="2103120" cy="67831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9"/>
            <a:ext cx="5486400" cy="274320"/>
          </a:xfrm>
          <a:prstGeom prst="rect">
            <a:avLst/>
          </a:prstGeom>
          <a:noFill/>
          <a:ln/>
        </p:spPr>
        <p:txBody>
          <a:bodyPr wrap="square" lIns="0" tIns="0" rIns="0" bIns="0" rtlCol="0" anchor="ctr"/>
          <a:lstStyle/>
          <a:p>
            <a:r>
              <a:rPr lang="en-GB" sz="1100" b="1" kern="0" spc="200" noProof="0">
                <a:solidFill>
                  <a:srgbClr val="1B4332"/>
                </a:solidFill>
                <a:latin typeface="Calibri" pitchFamily="34" charset="0"/>
                <a:ea typeface="Calibri" pitchFamily="34" charset="-122"/>
                <a:cs typeface="Calibri" pitchFamily="34" charset="-120"/>
              </a:rPr>
              <a:t>PRE-ELECTION PHASE</a:t>
            </a:r>
            <a:endParaRPr lang="en-GB" sz="1100" noProof="0"/>
          </a:p>
        </p:txBody>
      </p:sp>
      <p:sp>
        <p:nvSpPr>
          <p:cNvPr id="3" name="Text 1"/>
          <p:cNvSpPr/>
          <p:nvPr/>
        </p:nvSpPr>
        <p:spPr>
          <a:xfrm>
            <a:off x="457200" y="530353"/>
            <a:ext cx="8229600" cy="502920"/>
          </a:xfrm>
          <a:prstGeom prst="rect">
            <a:avLst/>
          </a:prstGeom>
          <a:noFill/>
          <a:ln/>
        </p:spPr>
        <p:txBody>
          <a:bodyPr wrap="square" lIns="0" tIns="0" rIns="0" bIns="0" rtlCol="0" anchor="ctr"/>
          <a:lstStyle/>
          <a:p>
            <a:r>
              <a:rPr lang="en-GB" sz="2400" b="1" noProof="0">
                <a:solidFill>
                  <a:srgbClr val="1C1C1A"/>
                </a:solidFill>
                <a:latin typeface="Cambria" pitchFamily="34" charset="0"/>
                <a:ea typeface="Cambria" pitchFamily="34" charset="-122"/>
                <a:cs typeface="Cambria" pitchFamily="34" charset="-120"/>
              </a:rPr>
              <a:t>Campaign Financing: Promise and Peril</a:t>
            </a:r>
            <a:endParaRPr lang="en-GB" sz="2400" noProof="0"/>
          </a:p>
        </p:txBody>
      </p:sp>
      <p:sp>
        <p:nvSpPr>
          <p:cNvPr id="4" name="Text 2"/>
          <p:cNvSpPr/>
          <p:nvPr/>
        </p:nvSpPr>
        <p:spPr>
          <a:xfrm>
            <a:off x="457200" y="1005841"/>
            <a:ext cx="8321040" cy="457200"/>
          </a:xfrm>
          <a:prstGeom prst="rect">
            <a:avLst/>
          </a:prstGeom>
          <a:noFill/>
          <a:ln/>
        </p:spPr>
        <p:txBody>
          <a:bodyPr wrap="square" lIns="0" tIns="0" rIns="0" bIns="0" rtlCol="0" anchor="ctr"/>
          <a:lstStyle/>
          <a:p>
            <a:pPr>
              <a:lnSpc>
                <a:spcPct val="115000"/>
              </a:lnSpc>
            </a:pPr>
            <a:r>
              <a:rPr lang="en-GB" sz="1100" noProof="0">
                <a:solidFill>
                  <a:srgbClr val="5C685F"/>
                </a:solidFill>
                <a:latin typeface="Calibri" pitchFamily="34" charset="0"/>
                <a:ea typeface="Calibri" pitchFamily="34" charset="-122"/>
                <a:cs typeface="Calibri" pitchFamily="34" charset="-120"/>
              </a:rPr>
              <a:t>Unregulated campaign finance distorts fiscal policy, drives borrowing, and enables capture of state institutions  thereby reducing the transparency effective debt management requires.</a:t>
            </a:r>
            <a:endParaRPr lang="en-GB" sz="1100" noProof="0"/>
          </a:p>
        </p:txBody>
      </p:sp>
      <p:sp>
        <p:nvSpPr>
          <p:cNvPr id="5" name="Shape 3"/>
          <p:cNvSpPr/>
          <p:nvPr/>
        </p:nvSpPr>
        <p:spPr>
          <a:xfrm>
            <a:off x="457200" y="1554481"/>
            <a:ext cx="4023360" cy="3063240"/>
          </a:xfrm>
          <a:prstGeom prst="rect">
            <a:avLst/>
          </a:prstGeom>
          <a:solidFill>
            <a:srgbClr val="EFEEE7"/>
          </a:solidFill>
          <a:ln/>
        </p:spPr>
        <p:txBody>
          <a:bodyPr/>
          <a:lstStyle/>
          <a:p>
            <a:endParaRPr lang="en-GB" noProof="0"/>
          </a:p>
        </p:txBody>
      </p:sp>
      <p:sp>
        <p:nvSpPr>
          <p:cNvPr id="6" name="Text 4"/>
          <p:cNvSpPr/>
          <p:nvPr/>
        </p:nvSpPr>
        <p:spPr>
          <a:xfrm>
            <a:off x="658368" y="1700785"/>
            <a:ext cx="3657600" cy="274320"/>
          </a:xfrm>
          <a:prstGeom prst="rect">
            <a:avLst/>
          </a:prstGeom>
          <a:noFill/>
          <a:ln/>
        </p:spPr>
        <p:txBody>
          <a:bodyPr wrap="square" lIns="0" tIns="0" rIns="0" bIns="0" rtlCol="0" anchor="ctr"/>
          <a:lstStyle/>
          <a:p>
            <a:r>
              <a:rPr lang="en-GB" sz="1100" b="1" kern="0" spc="151" noProof="0">
                <a:solidFill>
                  <a:srgbClr val="1B4332"/>
                </a:solidFill>
                <a:latin typeface="Calibri" pitchFamily="34" charset="0"/>
                <a:ea typeface="Calibri" pitchFamily="34" charset="-122"/>
                <a:cs typeface="Calibri" pitchFamily="34" charset="-120"/>
              </a:rPr>
              <a:t>POSITIVE EFFECTS</a:t>
            </a:r>
            <a:endParaRPr lang="en-GB" sz="1100" noProof="0"/>
          </a:p>
        </p:txBody>
      </p:sp>
      <p:sp>
        <p:nvSpPr>
          <p:cNvPr id="7" name="Text 5"/>
          <p:cNvSpPr/>
          <p:nvPr/>
        </p:nvSpPr>
        <p:spPr>
          <a:xfrm>
            <a:off x="658368" y="2029969"/>
            <a:ext cx="3657600" cy="2468880"/>
          </a:xfrm>
          <a:prstGeom prst="rect">
            <a:avLst/>
          </a:prstGeom>
          <a:noFill/>
          <a:ln/>
        </p:spPr>
        <p:txBody>
          <a:bodyPr wrap="square" lIns="0" tIns="0" rIns="0" bIns="0" rtlCol="0" anchor="ctr"/>
          <a:lstStyle/>
          <a:p>
            <a:pPr marL="342265" indent="-342265">
              <a:lnSpc>
                <a:spcPct val="115000"/>
              </a:lnSpc>
              <a:spcAft>
                <a:spcPts val="1000"/>
              </a:spcAft>
              <a:buSzPct val="100000"/>
              <a:buChar char="•"/>
            </a:pPr>
            <a:r>
              <a:rPr lang="en-GB" sz="1051" noProof="0">
                <a:solidFill>
                  <a:srgbClr val="1C1C1A"/>
                </a:solidFill>
                <a:latin typeface="Calibri" pitchFamily="34" charset="0"/>
                <a:ea typeface="Calibri" pitchFamily="34" charset="-122"/>
                <a:cs typeface="Calibri" pitchFamily="34" charset="-120"/>
              </a:rPr>
              <a:t>Local economic gains for businesses supporting campaign needs (printing, media houses)</a:t>
            </a:r>
            <a:endParaRPr lang="en-GB" sz="1051" noProof="0">
              <a:ea typeface="Calibri" panose="020F0502020204030204"/>
              <a:cs typeface="Calibri" panose="020F0502020204030204"/>
            </a:endParaRPr>
          </a:p>
          <a:p>
            <a:pPr marL="342265" indent="-342265">
              <a:lnSpc>
                <a:spcPct val="115000"/>
              </a:lnSpc>
              <a:spcAft>
                <a:spcPts val="1000"/>
              </a:spcAft>
              <a:buSzPct val="100000"/>
              <a:buChar char="•"/>
            </a:pPr>
            <a:r>
              <a:rPr lang="en-GB" sz="1050" noProof="0">
                <a:solidFill>
                  <a:srgbClr val="1C1C1A"/>
                </a:solidFill>
                <a:latin typeface="Calibri"/>
                <a:ea typeface="Calibri"/>
                <a:cs typeface="Calibri"/>
              </a:rPr>
              <a:t>Government investment in highly visible projects </a:t>
            </a:r>
            <a:r>
              <a:rPr lang="en-GB" sz="1050">
                <a:solidFill>
                  <a:srgbClr val="1C1C1A"/>
                </a:solidFill>
                <a:latin typeface="Calibri"/>
                <a:ea typeface="Calibri"/>
                <a:cs typeface="Calibri"/>
              </a:rPr>
              <a:t>(</a:t>
            </a:r>
            <a:r>
              <a:rPr lang="en-GB" sz="1050" noProof="0">
                <a:solidFill>
                  <a:srgbClr val="1C1C1A"/>
                </a:solidFill>
                <a:latin typeface="Calibri"/>
                <a:ea typeface="Calibri"/>
                <a:cs typeface="Calibri"/>
              </a:rPr>
              <a:t>roads, </a:t>
            </a:r>
            <a:r>
              <a:rPr lang="en-GB" sz="1050">
                <a:solidFill>
                  <a:srgbClr val="1C1C1A"/>
                </a:solidFill>
                <a:latin typeface="Calibri"/>
                <a:ea typeface="Calibri"/>
                <a:cs typeface="Calibri"/>
              </a:rPr>
              <a:t>schools) to</a:t>
            </a:r>
            <a:r>
              <a:rPr lang="en-GB" sz="1050" noProof="0">
                <a:solidFill>
                  <a:srgbClr val="1C1C1A"/>
                </a:solidFill>
                <a:latin typeface="Calibri"/>
                <a:ea typeface="Calibri"/>
                <a:cs typeface="Calibri"/>
              </a:rPr>
              <a:t> appeal to the electorate</a:t>
            </a:r>
            <a:endParaRPr lang="en-GB" sz="1050" noProof="0">
              <a:latin typeface="Calibri"/>
              <a:ea typeface="Calibri"/>
              <a:cs typeface="Calibri"/>
            </a:endParaRPr>
          </a:p>
          <a:p>
            <a:pPr marL="342265" indent="-342265">
              <a:lnSpc>
                <a:spcPct val="115000"/>
              </a:lnSpc>
              <a:spcAft>
                <a:spcPts val="1000"/>
              </a:spcAft>
              <a:buSzPct val="100000"/>
              <a:buChar char="•"/>
            </a:pPr>
            <a:r>
              <a:rPr lang="en-GB" sz="1051" noProof="0">
                <a:solidFill>
                  <a:srgbClr val="1C1C1A"/>
                </a:solidFill>
                <a:latin typeface="Calibri" pitchFamily="34" charset="0"/>
                <a:ea typeface="Calibri" pitchFamily="34" charset="-122"/>
                <a:cs typeface="Calibri" pitchFamily="34" charset="-120"/>
              </a:rPr>
              <a:t>Delayed unpopular taxes, temporary tax holidays, lenient tax enforcement</a:t>
            </a:r>
            <a:endParaRPr lang="en-GB" sz="1051" noProof="0">
              <a:ea typeface="Calibri" panose="020F0502020204030204"/>
              <a:cs typeface="Calibri" panose="020F0502020204030204"/>
            </a:endParaRPr>
          </a:p>
        </p:txBody>
      </p:sp>
      <p:sp>
        <p:nvSpPr>
          <p:cNvPr id="8" name="Shape 6"/>
          <p:cNvSpPr/>
          <p:nvPr/>
        </p:nvSpPr>
        <p:spPr>
          <a:xfrm>
            <a:off x="4663440" y="1554481"/>
            <a:ext cx="4023360" cy="3063240"/>
          </a:xfrm>
          <a:prstGeom prst="rect">
            <a:avLst/>
          </a:prstGeom>
          <a:solidFill>
            <a:srgbClr val="6E2733"/>
          </a:solidFill>
          <a:ln/>
        </p:spPr>
        <p:txBody>
          <a:bodyPr/>
          <a:lstStyle/>
          <a:p>
            <a:endParaRPr lang="en-GB" noProof="0"/>
          </a:p>
        </p:txBody>
      </p:sp>
      <p:sp>
        <p:nvSpPr>
          <p:cNvPr id="9" name="Text 7"/>
          <p:cNvSpPr/>
          <p:nvPr/>
        </p:nvSpPr>
        <p:spPr>
          <a:xfrm>
            <a:off x="4864608" y="1700785"/>
            <a:ext cx="3657600" cy="274320"/>
          </a:xfrm>
          <a:prstGeom prst="rect">
            <a:avLst/>
          </a:prstGeom>
          <a:noFill/>
          <a:ln/>
        </p:spPr>
        <p:txBody>
          <a:bodyPr wrap="square" lIns="0" tIns="0" rIns="0" bIns="0" rtlCol="0" anchor="ctr"/>
          <a:lstStyle/>
          <a:p>
            <a:r>
              <a:rPr lang="en-GB" sz="1100" b="1" kern="0" spc="151" noProof="0">
                <a:solidFill>
                  <a:srgbClr val="C9A14A"/>
                </a:solidFill>
                <a:latin typeface="Calibri" pitchFamily="34" charset="0"/>
                <a:ea typeface="Calibri" pitchFamily="34" charset="-122"/>
                <a:cs typeface="Calibri" pitchFamily="34" charset="-120"/>
              </a:rPr>
              <a:t>RISKS &amp; ABUSES</a:t>
            </a:r>
            <a:endParaRPr lang="en-GB" sz="1100" noProof="0"/>
          </a:p>
        </p:txBody>
      </p:sp>
      <p:sp>
        <p:nvSpPr>
          <p:cNvPr id="10" name="Text 8"/>
          <p:cNvSpPr/>
          <p:nvPr/>
        </p:nvSpPr>
        <p:spPr>
          <a:xfrm>
            <a:off x="4864608" y="2029969"/>
            <a:ext cx="3657600" cy="2468880"/>
          </a:xfrm>
          <a:prstGeom prst="rect">
            <a:avLst/>
          </a:prstGeom>
          <a:noFill/>
          <a:ln/>
        </p:spPr>
        <p:txBody>
          <a:bodyPr wrap="square" lIns="0" tIns="0" rIns="0" bIns="0" rtlCol="0" anchor="ctr"/>
          <a:lstStyle/>
          <a:p>
            <a:pPr marL="342891" indent="-342891">
              <a:lnSpc>
                <a:spcPct val="115000"/>
              </a:lnSpc>
              <a:spcAft>
                <a:spcPts val="1000"/>
              </a:spcAft>
              <a:buSzPct val="100000"/>
              <a:buChar char="•"/>
            </a:pPr>
            <a:r>
              <a:rPr lang="en-GB" sz="1051" noProof="0">
                <a:solidFill>
                  <a:srgbClr val="FFFFFF"/>
                </a:solidFill>
                <a:latin typeface="Calibri" pitchFamily="34" charset="0"/>
                <a:ea typeface="Calibri" pitchFamily="34" charset="-122"/>
                <a:cs typeface="Calibri" pitchFamily="34" charset="-120"/>
              </a:rPr>
              <a:t>Rising campaign costs create opportunities for abuse of state resources for partisan purposes</a:t>
            </a:r>
            <a:endParaRPr lang="en-GB" sz="1051" noProof="0"/>
          </a:p>
          <a:p>
            <a:pPr marL="342891" indent="-342891">
              <a:lnSpc>
                <a:spcPct val="115000"/>
              </a:lnSpc>
              <a:spcAft>
                <a:spcPts val="1000"/>
              </a:spcAft>
              <a:buSzPct val="100000"/>
              <a:buChar char="•"/>
            </a:pPr>
            <a:r>
              <a:rPr lang="en-GB" sz="1051" noProof="0">
                <a:solidFill>
                  <a:srgbClr val="FFFFFF"/>
                </a:solidFill>
                <a:latin typeface="Calibri" pitchFamily="34" charset="0"/>
                <a:ea typeface="Calibri" pitchFamily="34" charset="-122"/>
                <a:cs typeface="Calibri" pitchFamily="34" charset="-120"/>
              </a:rPr>
              <a:t>Illicit campaign funding and influence-buying intensify as costs escalate</a:t>
            </a:r>
            <a:endParaRPr lang="en-GB" sz="1051" noProof="0"/>
          </a:p>
          <a:p>
            <a:pPr marL="342891" indent="-342891">
              <a:lnSpc>
                <a:spcPct val="115000"/>
              </a:lnSpc>
              <a:spcAft>
                <a:spcPts val="1000"/>
              </a:spcAft>
              <a:buSzPct val="100000"/>
              <a:buChar char="•"/>
            </a:pPr>
            <a:r>
              <a:rPr lang="en-GB" sz="1051" noProof="0">
                <a:solidFill>
                  <a:srgbClr val="FFFFFF"/>
                </a:solidFill>
                <a:latin typeface="Calibri" pitchFamily="34" charset="0"/>
                <a:ea typeface="Calibri" pitchFamily="34" charset="-122"/>
                <a:cs typeface="Calibri" pitchFamily="34" charset="-120"/>
              </a:rPr>
              <a:t>Short-term political thinking undermines long-term strategic economic goals</a:t>
            </a:r>
            <a:endParaRPr lang="en-GB" sz="1051" noProof="0"/>
          </a:p>
        </p:txBody>
      </p:sp>
      <p:sp>
        <p:nvSpPr>
          <p:cNvPr id="11" name="Text 9"/>
          <p:cNvSpPr/>
          <p:nvPr/>
        </p:nvSpPr>
        <p:spPr>
          <a:xfrm>
            <a:off x="457200" y="4882897"/>
            <a:ext cx="6858000" cy="228600"/>
          </a:xfrm>
          <a:prstGeom prst="rect">
            <a:avLst/>
          </a:prstGeom>
          <a:noFill/>
          <a:ln/>
        </p:spPr>
        <p:txBody>
          <a:bodyPr wrap="square" lIns="0" tIns="0" rIns="0" bIns="0" rtlCol="0" anchor="ctr"/>
          <a:lstStyle/>
          <a:p>
            <a:endParaRPr lang="en-GB" sz="851" noProof="0"/>
          </a:p>
        </p:txBody>
      </p:sp>
      <p:sp>
        <p:nvSpPr>
          <p:cNvPr id="12" name="Text 10"/>
          <p:cNvSpPr/>
          <p:nvPr/>
        </p:nvSpPr>
        <p:spPr>
          <a:xfrm>
            <a:off x="8412480" y="4882897"/>
            <a:ext cx="365760" cy="228600"/>
          </a:xfrm>
          <a:prstGeom prst="rect">
            <a:avLst/>
          </a:prstGeom>
          <a:noFill/>
          <a:ln/>
        </p:spPr>
        <p:txBody>
          <a:bodyPr wrap="square" lIns="0" tIns="0" rIns="0" bIns="0" rtlCol="0" anchor="ctr"/>
          <a:lstStyle/>
          <a:p>
            <a:pPr algn="r"/>
            <a:r>
              <a:rPr lang="en-GB" sz="851" noProof="0">
                <a:solidFill>
                  <a:srgbClr val="5C685F"/>
                </a:solidFill>
                <a:latin typeface="Calibri" pitchFamily="34" charset="0"/>
                <a:ea typeface="Calibri" pitchFamily="34" charset="-122"/>
                <a:cs typeface="Calibri" pitchFamily="34" charset="-120"/>
              </a:rPr>
              <a:t>15</a:t>
            </a:r>
            <a:endParaRPr lang="en-GB" sz="851" noProof="0"/>
          </a:p>
        </p:txBody>
      </p:sp>
      <p:pic>
        <p:nvPicPr>
          <p:cNvPr id="13" name="Picture 12" descr="Palu Logo Final (4 languages) Non-transparent.jpg"/>
          <p:cNvPicPr>
            <a:picLocks noChangeAspect="1"/>
          </p:cNvPicPr>
          <p:nvPr/>
        </p:nvPicPr>
        <p:blipFill>
          <a:blip r:embed="rId3"/>
          <a:stretch>
            <a:fillRect/>
          </a:stretch>
        </p:blipFill>
        <p:spPr>
          <a:xfrm>
            <a:off x="6720840" y="164592"/>
            <a:ext cx="2103120" cy="67831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9"/>
            <a:ext cx="5486400" cy="274320"/>
          </a:xfrm>
          <a:prstGeom prst="rect">
            <a:avLst/>
          </a:prstGeom>
          <a:noFill/>
          <a:ln/>
        </p:spPr>
        <p:txBody>
          <a:bodyPr wrap="square" lIns="0" tIns="0" rIns="0" bIns="0" rtlCol="0" anchor="ctr"/>
          <a:lstStyle/>
          <a:p>
            <a:r>
              <a:rPr lang="en-GB" sz="1100" b="1" kern="0" spc="200" noProof="0">
                <a:solidFill>
                  <a:srgbClr val="1B4332"/>
                </a:solidFill>
                <a:latin typeface="Calibri" pitchFamily="34" charset="0"/>
                <a:ea typeface="Calibri" pitchFamily="34" charset="-122"/>
                <a:cs typeface="Calibri" pitchFamily="34" charset="-120"/>
              </a:rPr>
              <a:t>THEORY IN PRACTICE</a:t>
            </a:r>
            <a:endParaRPr lang="en-GB" sz="1100" noProof="0"/>
          </a:p>
        </p:txBody>
      </p:sp>
      <p:sp>
        <p:nvSpPr>
          <p:cNvPr id="3" name="Text 1"/>
          <p:cNvSpPr/>
          <p:nvPr/>
        </p:nvSpPr>
        <p:spPr>
          <a:xfrm>
            <a:off x="457200" y="530353"/>
            <a:ext cx="8229600" cy="502920"/>
          </a:xfrm>
          <a:prstGeom prst="rect">
            <a:avLst/>
          </a:prstGeom>
          <a:noFill/>
          <a:ln/>
        </p:spPr>
        <p:txBody>
          <a:bodyPr wrap="square" lIns="0" tIns="0" rIns="0" bIns="0" rtlCol="0" anchor="ctr"/>
          <a:lstStyle/>
          <a:p>
            <a:r>
              <a:rPr lang="en-GB" sz="2600" b="1" noProof="0" dirty="0">
                <a:solidFill>
                  <a:srgbClr val="1C1C1A"/>
                </a:solidFill>
                <a:latin typeface="Cambria" pitchFamily="34" charset="0"/>
                <a:ea typeface="Cambria" pitchFamily="34" charset="-122"/>
                <a:cs typeface="Cambria" pitchFamily="34" charset="-120"/>
              </a:rPr>
              <a:t>The Political Budget Cycle</a:t>
            </a:r>
            <a:endParaRPr lang="en-GB" sz="2600" noProof="0" dirty="0"/>
          </a:p>
        </p:txBody>
      </p:sp>
      <p:sp>
        <p:nvSpPr>
          <p:cNvPr id="4" name="Text 2"/>
          <p:cNvSpPr/>
          <p:nvPr/>
        </p:nvSpPr>
        <p:spPr>
          <a:xfrm>
            <a:off x="457200" y="1005841"/>
            <a:ext cx="8321040" cy="777240"/>
          </a:xfrm>
          <a:prstGeom prst="rect">
            <a:avLst/>
          </a:prstGeom>
          <a:noFill/>
          <a:ln/>
        </p:spPr>
        <p:txBody>
          <a:bodyPr wrap="square" lIns="0" tIns="0" rIns="0" bIns="0" rtlCol="0" anchor="ctr"/>
          <a:lstStyle/>
          <a:p>
            <a:pPr>
              <a:lnSpc>
                <a:spcPct val="118000"/>
              </a:lnSpc>
            </a:pPr>
            <a:r>
              <a:rPr lang="en-GB" sz="1080" noProof="0" dirty="0">
                <a:solidFill>
                  <a:srgbClr val="1C1C1A"/>
                </a:solidFill>
                <a:latin typeface="Calibri" pitchFamily="34" charset="0"/>
                <a:ea typeface="Calibri" pitchFamily="34" charset="-122"/>
                <a:cs typeface="Calibri" pitchFamily="34" charset="-120"/>
              </a:rPr>
              <a:t>Incumbent governments act opportunistically before elections, increasing capital spending and social welfare to win votes. Originally theorised as unique to democracies, manipulation of fiscal policy is now documented across both democratic and autocratic regimes: democracies signal through visible spending, autocracies through targeted patronage.</a:t>
            </a:r>
            <a:endParaRPr lang="en-GB" sz="1080" noProof="0" dirty="0"/>
          </a:p>
        </p:txBody>
      </p:sp>
      <p:sp>
        <p:nvSpPr>
          <p:cNvPr id="5" name="Shape 3"/>
          <p:cNvSpPr/>
          <p:nvPr/>
        </p:nvSpPr>
        <p:spPr>
          <a:xfrm>
            <a:off x="457200" y="1828801"/>
            <a:ext cx="8229600" cy="2240280"/>
          </a:xfrm>
          <a:prstGeom prst="rect">
            <a:avLst/>
          </a:prstGeom>
          <a:solidFill>
            <a:srgbClr val="1B4332"/>
          </a:solidFill>
          <a:ln/>
        </p:spPr>
        <p:txBody>
          <a:bodyPr/>
          <a:lstStyle/>
          <a:p>
            <a:endParaRPr lang="en-GB" noProof="0" dirty="0"/>
          </a:p>
        </p:txBody>
      </p:sp>
      <p:pic>
        <p:nvPicPr>
          <p:cNvPr id="6" name="Image 0" descr="preencoded.png"/>
          <p:cNvPicPr>
            <a:picLocks noChangeAspect="1"/>
          </p:cNvPicPr>
          <p:nvPr/>
        </p:nvPicPr>
        <p:blipFill>
          <a:blip r:embed="rId3"/>
          <a:stretch>
            <a:fillRect/>
          </a:stretch>
        </p:blipFill>
        <p:spPr>
          <a:xfrm>
            <a:off x="685800" y="2011681"/>
            <a:ext cx="384048" cy="384048"/>
          </a:xfrm>
          <a:prstGeom prst="rect">
            <a:avLst/>
          </a:prstGeom>
        </p:spPr>
      </p:pic>
      <p:sp>
        <p:nvSpPr>
          <p:cNvPr id="7" name="Text 4"/>
          <p:cNvSpPr/>
          <p:nvPr/>
        </p:nvSpPr>
        <p:spPr>
          <a:xfrm>
            <a:off x="1207008" y="2011681"/>
            <a:ext cx="3657600" cy="365760"/>
          </a:xfrm>
          <a:prstGeom prst="rect">
            <a:avLst/>
          </a:prstGeom>
          <a:noFill/>
          <a:ln/>
        </p:spPr>
        <p:txBody>
          <a:bodyPr wrap="square" lIns="0" tIns="0" rIns="0" bIns="0" rtlCol="0" anchor="ctr"/>
          <a:lstStyle/>
          <a:p>
            <a:r>
              <a:rPr lang="en-GB" sz="1500" b="1" noProof="0">
                <a:solidFill>
                  <a:srgbClr val="C9A14A"/>
                </a:solidFill>
                <a:latin typeface="Cambria" pitchFamily="34" charset="0"/>
                <a:ea typeface="Cambria" pitchFamily="34" charset="-122"/>
                <a:cs typeface="Cambria" pitchFamily="34" charset="-120"/>
              </a:rPr>
              <a:t>Case Study: Ghana</a:t>
            </a:r>
            <a:endParaRPr lang="en-GB" sz="1500" noProof="0"/>
          </a:p>
        </p:txBody>
      </p:sp>
      <p:sp>
        <p:nvSpPr>
          <p:cNvPr id="8" name="Text 5"/>
          <p:cNvSpPr/>
          <p:nvPr/>
        </p:nvSpPr>
        <p:spPr>
          <a:xfrm>
            <a:off x="685800" y="2450593"/>
            <a:ext cx="7498080" cy="502920"/>
          </a:xfrm>
          <a:prstGeom prst="rect">
            <a:avLst/>
          </a:prstGeom>
          <a:noFill/>
          <a:ln/>
        </p:spPr>
        <p:txBody>
          <a:bodyPr wrap="square" lIns="0" tIns="0" rIns="0" bIns="0" rtlCol="0" anchor="ctr"/>
          <a:lstStyle/>
          <a:p>
            <a:pPr algn="just">
              <a:lnSpc>
                <a:spcPct val="112000"/>
              </a:lnSpc>
            </a:pPr>
            <a:r>
              <a:rPr lang="en-GB" sz="1050" dirty="0">
                <a:solidFill>
                  <a:srgbClr val="DCE6DF"/>
                </a:solidFill>
                <a:latin typeface="Calibri" pitchFamily="34" charset="0"/>
                <a:ea typeface="Calibri" pitchFamily="34" charset="-122"/>
                <a:cs typeface="Calibri" pitchFamily="34" charset="-120"/>
              </a:rPr>
              <a:t>9</a:t>
            </a:r>
            <a:r>
              <a:rPr lang="en-GB" sz="1050" noProof="0" dirty="0">
                <a:solidFill>
                  <a:srgbClr val="DCE6DF"/>
                </a:solidFill>
                <a:latin typeface="Calibri" pitchFamily="34" charset="0"/>
                <a:ea typeface="Calibri" pitchFamily="34" charset="-122"/>
                <a:cs typeface="Calibri" pitchFamily="34" charset="-120"/>
              </a:rPr>
              <a:t> presidential elections have been held since its return to multiparty democracy in 1992. Loose election spending and costly campaigns have driven a cyclical deficit pattern across the last 16 years. Discovery of oil in 2007= incentive for increased spending in a bid to stay in power at any cost during 2008 election</a:t>
            </a:r>
            <a:endParaRPr lang="en-GB" sz="1050" noProof="0" dirty="0"/>
          </a:p>
        </p:txBody>
      </p:sp>
      <p:sp>
        <p:nvSpPr>
          <p:cNvPr id="9" name="Text 6"/>
          <p:cNvSpPr/>
          <p:nvPr/>
        </p:nvSpPr>
        <p:spPr>
          <a:xfrm>
            <a:off x="685800" y="3035809"/>
            <a:ext cx="2377440" cy="384048"/>
          </a:xfrm>
          <a:prstGeom prst="rect">
            <a:avLst/>
          </a:prstGeom>
          <a:noFill/>
          <a:ln/>
        </p:spPr>
        <p:txBody>
          <a:bodyPr wrap="square" lIns="0" tIns="0" rIns="0" bIns="0" rtlCol="0" anchor="ctr"/>
          <a:lstStyle/>
          <a:p>
            <a:r>
              <a:rPr lang="en-GB" sz="1900" b="1" noProof="0" dirty="0">
                <a:solidFill>
                  <a:srgbClr val="FFFFFF"/>
                </a:solidFill>
                <a:latin typeface="Cambria" pitchFamily="34" charset="0"/>
                <a:ea typeface="Cambria" pitchFamily="34" charset="-122"/>
                <a:cs typeface="Cambria" pitchFamily="34" charset="-120"/>
              </a:rPr>
              <a:t>12%</a:t>
            </a:r>
            <a:endParaRPr lang="en-GB" sz="1900" noProof="0" dirty="0"/>
          </a:p>
        </p:txBody>
      </p:sp>
      <p:sp>
        <p:nvSpPr>
          <p:cNvPr id="10" name="Text 7"/>
          <p:cNvSpPr/>
          <p:nvPr/>
        </p:nvSpPr>
        <p:spPr>
          <a:xfrm>
            <a:off x="685800" y="3438145"/>
            <a:ext cx="2377440" cy="548640"/>
          </a:xfrm>
          <a:prstGeom prst="rect">
            <a:avLst/>
          </a:prstGeom>
          <a:noFill/>
          <a:ln/>
        </p:spPr>
        <p:txBody>
          <a:bodyPr wrap="square" lIns="0" tIns="0" rIns="0" bIns="0" rtlCol="0" anchor="ctr"/>
          <a:lstStyle/>
          <a:p>
            <a:pPr>
              <a:lnSpc>
                <a:spcPct val="110000"/>
              </a:lnSpc>
            </a:pPr>
            <a:r>
              <a:rPr lang="en-GB" sz="1050" noProof="0" dirty="0">
                <a:solidFill>
                  <a:srgbClr val="C7D6CC"/>
                </a:solidFill>
                <a:latin typeface="Calibri" pitchFamily="34" charset="0"/>
                <a:ea typeface="Calibri" pitchFamily="34" charset="-122"/>
                <a:cs typeface="Calibri" pitchFamily="34" charset="-120"/>
              </a:rPr>
              <a:t>of GDP </a:t>
            </a:r>
            <a:r>
              <a:rPr lang="en-GB" sz="1050" dirty="0">
                <a:solidFill>
                  <a:srgbClr val="C7D6CC"/>
                </a:solidFill>
                <a:latin typeface="Calibri" pitchFamily="34" charset="0"/>
                <a:ea typeface="Calibri" pitchFamily="34" charset="-122"/>
                <a:cs typeface="Calibri" pitchFamily="34" charset="-120"/>
              </a:rPr>
              <a:t>-</a:t>
            </a:r>
            <a:r>
              <a:rPr lang="en-GB" sz="1050" noProof="0" dirty="0">
                <a:solidFill>
                  <a:srgbClr val="C7D6CC"/>
                </a:solidFill>
                <a:latin typeface="Calibri" pitchFamily="34" charset="0"/>
                <a:ea typeface="Calibri" pitchFamily="34" charset="-122"/>
                <a:cs typeface="Calibri" pitchFamily="34" charset="-120"/>
              </a:rPr>
              <a:t>deficit in the 2012 election year</a:t>
            </a:r>
            <a:endParaRPr lang="en-GB" sz="1050" noProof="0" dirty="0"/>
          </a:p>
        </p:txBody>
      </p:sp>
      <p:sp>
        <p:nvSpPr>
          <p:cNvPr id="11" name="Text 8"/>
          <p:cNvSpPr/>
          <p:nvPr/>
        </p:nvSpPr>
        <p:spPr>
          <a:xfrm>
            <a:off x="3291840" y="3035809"/>
            <a:ext cx="2377440" cy="384048"/>
          </a:xfrm>
          <a:prstGeom prst="rect">
            <a:avLst/>
          </a:prstGeom>
          <a:noFill/>
          <a:ln/>
        </p:spPr>
        <p:txBody>
          <a:bodyPr wrap="square" lIns="0" tIns="0" rIns="0" bIns="0" rtlCol="0" anchor="ctr"/>
          <a:lstStyle/>
          <a:p>
            <a:r>
              <a:rPr lang="en-GB" sz="1900" b="1" noProof="0">
                <a:solidFill>
                  <a:srgbClr val="FFFFFF"/>
                </a:solidFill>
                <a:latin typeface="Cambria" pitchFamily="34" charset="0"/>
                <a:ea typeface="Cambria" pitchFamily="34" charset="-122"/>
                <a:cs typeface="Cambria" pitchFamily="34" charset="-120"/>
              </a:rPr>
              <a:t>15.2%</a:t>
            </a:r>
            <a:endParaRPr lang="en-GB" sz="1900" noProof="0"/>
          </a:p>
        </p:txBody>
      </p:sp>
      <p:sp>
        <p:nvSpPr>
          <p:cNvPr id="12" name="Text 9"/>
          <p:cNvSpPr/>
          <p:nvPr/>
        </p:nvSpPr>
        <p:spPr>
          <a:xfrm>
            <a:off x="3291840" y="3438145"/>
            <a:ext cx="2512060" cy="548640"/>
          </a:xfrm>
          <a:prstGeom prst="rect">
            <a:avLst/>
          </a:prstGeom>
          <a:noFill/>
          <a:ln/>
        </p:spPr>
        <p:txBody>
          <a:bodyPr wrap="square" lIns="0" tIns="0" rIns="0" bIns="0" rtlCol="0" anchor="ctr"/>
          <a:lstStyle/>
          <a:p>
            <a:pPr>
              <a:lnSpc>
                <a:spcPct val="110000"/>
              </a:lnSpc>
            </a:pPr>
            <a:r>
              <a:rPr lang="en-GB" sz="1050" noProof="0" dirty="0">
                <a:solidFill>
                  <a:srgbClr val="C7D6CC"/>
                </a:solidFill>
                <a:latin typeface="Calibri" pitchFamily="34" charset="0"/>
                <a:ea typeface="Calibri" pitchFamily="34" charset="-122"/>
                <a:cs typeface="Calibri" pitchFamily="34" charset="-120"/>
              </a:rPr>
              <a:t>of GDP -deficit ahead of the 2020 election</a:t>
            </a:r>
            <a:endParaRPr lang="en-GB" sz="1050" noProof="0" dirty="0"/>
          </a:p>
        </p:txBody>
      </p:sp>
      <p:sp>
        <p:nvSpPr>
          <p:cNvPr id="13" name="Text 10"/>
          <p:cNvSpPr/>
          <p:nvPr/>
        </p:nvSpPr>
        <p:spPr>
          <a:xfrm>
            <a:off x="5897880" y="3035809"/>
            <a:ext cx="2377440" cy="384048"/>
          </a:xfrm>
          <a:prstGeom prst="rect">
            <a:avLst/>
          </a:prstGeom>
          <a:noFill/>
          <a:ln/>
        </p:spPr>
        <p:txBody>
          <a:bodyPr wrap="square" lIns="0" tIns="0" rIns="0" bIns="0" rtlCol="0" anchor="ctr"/>
          <a:lstStyle/>
          <a:p>
            <a:r>
              <a:rPr lang="en-GB" sz="1900" b="1" noProof="0">
                <a:solidFill>
                  <a:srgbClr val="FFFFFF"/>
                </a:solidFill>
                <a:latin typeface="Cambria" pitchFamily="34" charset="0"/>
                <a:ea typeface="Cambria" pitchFamily="34" charset="-122"/>
                <a:cs typeface="Cambria" pitchFamily="34" charset="-120"/>
              </a:rPr>
              <a:t>5%</a:t>
            </a:r>
            <a:endParaRPr lang="en-GB" sz="1900" noProof="0"/>
          </a:p>
        </p:txBody>
      </p:sp>
      <p:sp>
        <p:nvSpPr>
          <p:cNvPr id="14" name="Text 11"/>
          <p:cNvSpPr/>
          <p:nvPr/>
        </p:nvSpPr>
        <p:spPr>
          <a:xfrm>
            <a:off x="5897880" y="3438145"/>
            <a:ext cx="2377440" cy="548640"/>
          </a:xfrm>
          <a:prstGeom prst="rect">
            <a:avLst/>
          </a:prstGeom>
          <a:noFill/>
          <a:ln/>
        </p:spPr>
        <p:txBody>
          <a:bodyPr wrap="square" lIns="0" tIns="0" rIns="0" bIns="0" rtlCol="0" anchor="ctr"/>
          <a:lstStyle/>
          <a:p>
            <a:pPr>
              <a:lnSpc>
                <a:spcPct val="110000"/>
              </a:lnSpc>
            </a:pPr>
            <a:r>
              <a:rPr lang="en-GB" sz="1050" noProof="0" dirty="0">
                <a:solidFill>
                  <a:srgbClr val="C7D6CC"/>
                </a:solidFill>
                <a:latin typeface="Calibri" pitchFamily="34" charset="0"/>
                <a:ea typeface="Calibri" pitchFamily="34" charset="-122"/>
                <a:cs typeface="Calibri" pitchFamily="34" charset="-120"/>
              </a:rPr>
              <a:t>Maximum deficit allowed under the 2018 Fiscal Responsibility Act</a:t>
            </a:r>
            <a:endParaRPr lang="en-GB" sz="1050" noProof="0" dirty="0"/>
          </a:p>
        </p:txBody>
      </p:sp>
      <p:sp>
        <p:nvSpPr>
          <p:cNvPr id="15" name="Text 12"/>
          <p:cNvSpPr/>
          <p:nvPr/>
        </p:nvSpPr>
        <p:spPr>
          <a:xfrm>
            <a:off x="457200" y="4224529"/>
            <a:ext cx="8321040" cy="411480"/>
          </a:xfrm>
          <a:prstGeom prst="rect">
            <a:avLst/>
          </a:prstGeom>
          <a:noFill/>
          <a:ln/>
        </p:spPr>
        <p:txBody>
          <a:bodyPr wrap="square" lIns="0" tIns="0" rIns="0" bIns="0" rtlCol="0" anchor="ctr"/>
          <a:lstStyle/>
          <a:p>
            <a:r>
              <a:rPr lang="en-GB" sz="1000" i="1" noProof="0" dirty="0">
                <a:solidFill>
                  <a:srgbClr val="5C685F"/>
                </a:solidFill>
                <a:latin typeface="Calibri"/>
                <a:ea typeface="Calibri"/>
                <a:cs typeface="Calibri"/>
              </a:rPr>
              <a:t>2022 sovereign debt crisis and repeated IMF engagement followed</a:t>
            </a:r>
            <a:r>
              <a:rPr lang="en-GB" sz="1000" i="1" dirty="0">
                <a:solidFill>
                  <a:srgbClr val="5C685F"/>
                </a:solidFill>
                <a:latin typeface="Calibri"/>
                <a:ea typeface="Calibri"/>
                <a:cs typeface="Calibri"/>
              </a:rPr>
              <a:t>,</a:t>
            </a:r>
            <a:r>
              <a:rPr lang="en-GB" sz="1000" i="1" noProof="0" dirty="0">
                <a:solidFill>
                  <a:srgbClr val="5C685F"/>
                </a:solidFill>
                <a:latin typeface="Calibri"/>
                <a:ea typeface="Calibri"/>
                <a:cs typeface="Calibri"/>
              </a:rPr>
              <a:t> underscoring the need for stronger campaign finance regulation</a:t>
            </a:r>
            <a:r>
              <a:rPr lang="en-GB" sz="1000" i="1" dirty="0">
                <a:solidFill>
                  <a:srgbClr val="5C685F"/>
                </a:solidFill>
                <a:latin typeface="Calibri"/>
                <a:ea typeface="Calibri"/>
                <a:cs typeface="Calibri"/>
              </a:rPr>
              <a:t> and transparency=</a:t>
            </a:r>
            <a:r>
              <a:rPr lang="en-GB" sz="1000" i="1" noProof="0" dirty="0">
                <a:solidFill>
                  <a:srgbClr val="5C685F"/>
                </a:solidFill>
                <a:latin typeface="Calibri"/>
                <a:ea typeface="Calibri"/>
                <a:cs typeface="Calibri"/>
              </a:rPr>
              <a:t> 2025 Citizens Budget</a:t>
            </a:r>
            <a:endParaRPr lang="en-GB" sz="1000" noProof="0" dirty="0">
              <a:latin typeface="Calibri"/>
              <a:ea typeface="Calibri"/>
              <a:cs typeface="Calibri"/>
            </a:endParaRPr>
          </a:p>
        </p:txBody>
      </p:sp>
      <p:sp>
        <p:nvSpPr>
          <p:cNvPr id="16" name="Text 13"/>
          <p:cNvSpPr/>
          <p:nvPr/>
        </p:nvSpPr>
        <p:spPr>
          <a:xfrm>
            <a:off x="457200" y="4882897"/>
            <a:ext cx="6858000" cy="228600"/>
          </a:xfrm>
          <a:prstGeom prst="rect">
            <a:avLst/>
          </a:prstGeom>
          <a:noFill/>
          <a:ln/>
        </p:spPr>
        <p:txBody>
          <a:bodyPr wrap="square" lIns="0" tIns="0" rIns="0" bIns="0" rtlCol="0" anchor="ctr"/>
          <a:lstStyle/>
          <a:p>
            <a:endParaRPr lang="en-GB" sz="851" noProof="0"/>
          </a:p>
        </p:txBody>
      </p:sp>
      <p:sp>
        <p:nvSpPr>
          <p:cNvPr id="17" name="Text 14"/>
          <p:cNvSpPr/>
          <p:nvPr/>
        </p:nvSpPr>
        <p:spPr>
          <a:xfrm>
            <a:off x="8412480" y="4882897"/>
            <a:ext cx="365760" cy="228600"/>
          </a:xfrm>
          <a:prstGeom prst="rect">
            <a:avLst/>
          </a:prstGeom>
          <a:noFill/>
          <a:ln/>
        </p:spPr>
        <p:txBody>
          <a:bodyPr wrap="square" lIns="0" tIns="0" rIns="0" bIns="0" rtlCol="0" anchor="ctr"/>
          <a:lstStyle/>
          <a:p>
            <a:pPr algn="r"/>
            <a:r>
              <a:rPr lang="en-GB" sz="851" noProof="0">
                <a:solidFill>
                  <a:srgbClr val="5C685F"/>
                </a:solidFill>
                <a:latin typeface="Calibri" pitchFamily="34" charset="0"/>
                <a:ea typeface="Calibri" pitchFamily="34" charset="-122"/>
                <a:cs typeface="Calibri" pitchFamily="34" charset="-120"/>
              </a:rPr>
              <a:t>16</a:t>
            </a:r>
            <a:endParaRPr lang="en-GB" sz="851" noProof="0"/>
          </a:p>
        </p:txBody>
      </p:sp>
      <p:pic>
        <p:nvPicPr>
          <p:cNvPr id="18" name="Picture 17" descr="Palu Logo Final (4 languages) Non-transparent.jpg"/>
          <p:cNvPicPr>
            <a:picLocks noChangeAspect="1"/>
          </p:cNvPicPr>
          <p:nvPr/>
        </p:nvPicPr>
        <p:blipFill>
          <a:blip r:embed="rId4"/>
          <a:stretch>
            <a:fillRect/>
          </a:stretch>
        </p:blipFill>
        <p:spPr>
          <a:xfrm>
            <a:off x="6720840" y="164592"/>
            <a:ext cx="2103120" cy="67831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9"/>
            <a:ext cx="5486400" cy="274320"/>
          </a:xfrm>
          <a:prstGeom prst="rect">
            <a:avLst/>
          </a:prstGeom>
          <a:noFill/>
          <a:ln/>
        </p:spPr>
        <p:txBody>
          <a:bodyPr wrap="square" lIns="0" tIns="0" rIns="0" bIns="0" rtlCol="0" anchor="ctr"/>
          <a:lstStyle/>
          <a:p>
            <a:r>
              <a:rPr lang="en-GB" sz="1100" b="1" kern="0" spc="200" noProof="0">
                <a:solidFill>
                  <a:srgbClr val="1B4332"/>
                </a:solidFill>
                <a:latin typeface="Calibri" pitchFamily="34" charset="0"/>
                <a:ea typeface="Calibri" pitchFamily="34" charset="-122"/>
                <a:cs typeface="Calibri" pitchFamily="34" charset="-120"/>
              </a:rPr>
              <a:t>PRE-ELECTION PHASE</a:t>
            </a:r>
            <a:endParaRPr lang="en-GB" sz="1100" noProof="0"/>
          </a:p>
        </p:txBody>
      </p:sp>
      <p:sp>
        <p:nvSpPr>
          <p:cNvPr id="3" name="Text 1"/>
          <p:cNvSpPr/>
          <p:nvPr/>
        </p:nvSpPr>
        <p:spPr>
          <a:xfrm>
            <a:off x="457200" y="530353"/>
            <a:ext cx="8229600" cy="502920"/>
          </a:xfrm>
          <a:prstGeom prst="rect">
            <a:avLst/>
          </a:prstGeom>
          <a:noFill/>
          <a:ln/>
        </p:spPr>
        <p:txBody>
          <a:bodyPr wrap="square" lIns="0" tIns="0" rIns="0" bIns="0" rtlCol="0" anchor="ctr"/>
          <a:lstStyle/>
          <a:p>
            <a:r>
              <a:rPr lang="en-GB" sz="2600" b="1" noProof="0">
                <a:solidFill>
                  <a:srgbClr val="1C1C1A"/>
                </a:solidFill>
                <a:latin typeface="Cambria" pitchFamily="34" charset="0"/>
                <a:ea typeface="Cambria" pitchFamily="34" charset="-122"/>
                <a:cs typeface="Cambria" pitchFamily="34" charset="-120"/>
              </a:rPr>
              <a:t>Misuse of State Resources</a:t>
            </a:r>
            <a:endParaRPr lang="en-GB" sz="2600" noProof="0"/>
          </a:p>
        </p:txBody>
      </p:sp>
      <p:sp>
        <p:nvSpPr>
          <p:cNvPr id="4" name="Text 2"/>
          <p:cNvSpPr/>
          <p:nvPr/>
        </p:nvSpPr>
        <p:spPr>
          <a:xfrm>
            <a:off x="457200" y="1005841"/>
            <a:ext cx="8321040" cy="502920"/>
          </a:xfrm>
          <a:prstGeom prst="rect">
            <a:avLst/>
          </a:prstGeom>
          <a:noFill/>
          <a:ln/>
        </p:spPr>
        <p:txBody>
          <a:bodyPr wrap="square" lIns="0" tIns="0" rIns="0" bIns="0" rtlCol="0" anchor="ctr"/>
          <a:lstStyle/>
          <a:p>
            <a:pPr>
              <a:lnSpc>
                <a:spcPct val="115000"/>
              </a:lnSpc>
            </a:pPr>
            <a:r>
              <a:rPr lang="en-GB" sz="1100" noProof="0">
                <a:solidFill>
                  <a:srgbClr val="5C685F"/>
                </a:solidFill>
                <a:latin typeface="Calibri" pitchFamily="34" charset="0"/>
                <a:ea typeface="Calibri" pitchFamily="34" charset="-122"/>
                <a:cs typeface="Calibri" pitchFamily="34" charset="-120"/>
              </a:rPr>
              <a:t>Diverting public funds toward vote-rich constituencies distorts procurement and undermines oversight ( deterioration that sovereign credit agencies directly measure through governance indicators)</a:t>
            </a:r>
            <a:endParaRPr lang="en-GB" sz="1100" noProof="0"/>
          </a:p>
        </p:txBody>
      </p:sp>
      <p:sp>
        <p:nvSpPr>
          <p:cNvPr id="5" name="Shape 3"/>
          <p:cNvSpPr/>
          <p:nvPr/>
        </p:nvSpPr>
        <p:spPr>
          <a:xfrm>
            <a:off x="457200" y="1627633"/>
            <a:ext cx="5120640" cy="3017520"/>
          </a:xfrm>
          <a:prstGeom prst="rect">
            <a:avLst/>
          </a:prstGeom>
          <a:solidFill>
            <a:srgbClr val="EFEEE7"/>
          </a:solidFill>
          <a:ln/>
        </p:spPr>
        <p:txBody>
          <a:bodyPr/>
          <a:lstStyle/>
          <a:p>
            <a:endParaRPr lang="en-GB" noProof="0"/>
          </a:p>
        </p:txBody>
      </p:sp>
      <p:pic>
        <p:nvPicPr>
          <p:cNvPr id="6" name="Image 0" descr="preencoded.png"/>
          <p:cNvPicPr>
            <a:picLocks noChangeAspect="1"/>
          </p:cNvPicPr>
          <p:nvPr/>
        </p:nvPicPr>
        <p:blipFill>
          <a:blip r:embed="rId3"/>
          <a:stretch>
            <a:fillRect/>
          </a:stretch>
        </p:blipFill>
        <p:spPr>
          <a:xfrm>
            <a:off x="685800" y="1828801"/>
            <a:ext cx="384048" cy="384048"/>
          </a:xfrm>
          <a:prstGeom prst="rect">
            <a:avLst/>
          </a:prstGeom>
        </p:spPr>
      </p:pic>
      <p:sp>
        <p:nvSpPr>
          <p:cNvPr id="7" name="Text 4"/>
          <p:cNvSpPr/>
          <p:nvPr/>
        </p:nvSpPr>
        <p:spPr>
          <a:xfrm>
            <a:off x="1188720" y="1828801"/>
            <a:ext cx="4206240" cy="365760"/>
          </a:xfrm>
          <a:prstGeom prst="rect">
            <a:avLst/>
          </a:prstGeom>
          <a:noFill/>
          <a:ln/>
        </p:spPr>
        <p:txBody>
          <a:bodyPr wrap="square" lIns="0" tIns="0" rIns="0" bIns="0" rtlCol="0" anchor="ctr"/>
          <a:lstStyle/>
          <a:p>
            <a:r>
              <a:rPr lang="en-GB" sz="1500" b="1" noProof="0">
                <a:solidFill>
                  <a:srgbClr val="1B4332"/>
                </a:solidFill>
                <a:latin typeface="Cambria" pitchFamily="34" charset="0"/>
                <a:ea typeface="Cambria" pitchFamily="34" charset="-122"/>
                <a:cs typeface="Cambria" pitchFamily="34" charset="-120"/>
              </a:rPr>
              <a:t>Case Study: South Africa</a:t>
            </a:r>
            <a:endParaRPr lang="en-GB" sz="1500" noProof="0"/>
          </a:p>
        </p:txBody>
      </p:sp>
      <p:sp>
        <p:nvSpPr>
          <p:cNvPr id="8" name="Text 5"/>
          <p:cNvSpPr/>
          <p:nvPr/>
        </p:nvSpPr>
        <p:spPr>
          <a:xfrm>
            <a:off x="685800" y="2286001"/>
            <a:ext cx="4663440" cy="1188720"/>
          </a:xfrm>
          <a:prstGeom prst="rect">
            <a:avLst/>
          </a:prstGeom>
          <a:noFill/>
          <a:ln/>
        </p:spPr>
        <p:txBody>
          <a:bodyPr wrap="square" lIns="0" tIns="0" rIns="0" bIns="0" rtlCol="0" anchor="ctr"/>
          <a:lstStyle/>
          <a:p>
            <a:pPr>
              <a:lnSpc>
                <a:spcPct val="115000"/>
              </a:lnSpc>
            </a:pPr>
            <a:r>
              <a:rPr lang="en-GB" sz="1000" noProof="0" dirty="0">
                <a:solidFill>
                  <a:srgbClr val="1C1C1A"/>
                </a:solidFill>
                <a:latin typeface="Calibri"/>
                <a:ea typeface="Calibri"/>
                <a:cs typeface="Calibri"/>
              </a:rPr>
              <a:t>The state capture phenomenon of the Gupta-Zuma era saw politically connected networks loot state-owned enterprises, procurement processes and regulatory bodies for factional gain;</a:t>
            </a:r>
            <a:r>
              <a:rPr lang="en-GB" sz="1000" dirty="0">
                <a:solidFill>
                  <a:srgbClr val="1C1C1A"/>
                </a:solidFill>
                <a:latin typeface="Calibri"/>
                <a:ea typeface="Calibri"/>
                <a:cs typeface="Calibri"/>
              </a:rPr>
              <a:t> </a:t>
            </a:r>
            <a:r>
              <a:rPr lang="en-GB" sz="1000" noProof="0" dirty="0">
                <a:solidFill>
                  <a:srgbClr val="1C1C1A"/>
                </a:solidFill>
                <a:latin typeface="Calibri"/>
                <a:ea typeface="Calibri"/>
                <a:cs typeface="Calibri"/>
              </a:rPr>
              <a:t>the Zondo Commission estimates the cost at roughly R500 billion (USD 27 billion) between 2009 and 2018.</a:t>
            </a:r>
            <a:endParaRPr lang="en-GB" sz="1000" noProof="0" dirty="0">
              <a:latin typeface="Calibri"/>
              <a:ea typeface="Calibri"/>
              <a:cs typeface="Calibri"/>
            </a:endParaRPr>
          </a:p>
        </p:txBody>
      </p:sp>
      <p:sp>
        <p:nvSpPr>
          <p:cNvPr id="9" name="Text 6"/>
          <p:cNvSpPr/>
          <p:nvPr/>
        </p:nvSpPr>
        <p:spPr>
          <a:xfrm>
            <a:off x="685800" y="3611881"/>
            <a:ext cx="4663440" cy="914400"/>
          </a:xfrm>
          <a:prstGeom prst="rect">
            <a:avLst/>
          </a:prstGeom>
          <a:noFill/>
          <a:ln/>
        </p:spPr>
        <p:txBody>
          <a:bodyPr wrap="square" lIns="0" tIns="0" rIns="0" bIns="0" rtlCol="0" anchor="ctr"/>
          <a:lstStyle/>
          <a:p>
            <a:pPr>
              <a:lnSpc>
                <a:spcPct val="112000"/>
              </a:lnSpc>
            </a:pPr>
            <a:r>
              <a:rPr lang="en-GB" sz="1000" i="1" noProof="0">
                <a:solidFill>
                  <a:srgbClr val="5C685F"/>
                </a:solidFill>
                <a:latin typeface="Calibri" pitchFamily="34" charset="0"/>
                <a:ea typeface="Calibri" pitchFamily="34" charset="-122"/>
                <a:cs typeface="Calibri" pitchFamily="34" charset="-120"/>
              </a:rPr>
              <a:t>Reform: the National Anti-Corruption Advisory Council (2022), Anti-Corruption Task Team and Fusion Centre now form part of a broader governance-reform push.</a:t>
            </a:r>
            <a:endParaRPr lang="en-GB" sz="1000" noProof="0"/>
          </a:p>
        </p:txBody>
      </p:sp>
      <p:sp>
        <p:nvSpPr>
          <p:cNvPr id="10" name="Shape 7"/>
          <p:cNvSpPr/>
          <p:nvPr/>
        </p:nvSpPr>
        <p:spPr>
          <a:xfrm>
            <a:off x="5806440" y="1627633"/>
            <a:ext cx="2880360" cy="3017520"/>
          </a:xfrm>
          <a:prstGeom prst="rect">
            <a:avLst/>
          </a:prstGeom>
          <a:solidFill>
            <a:srgbClr val="6E2733"/>
          </a:solidFill>
          <a:ln/>
        </p:spPr>
        <p:txBody>
          <a:bodyPr/>
          <a:lstStyle/>
          <a:p>
            <a:endParaRPr lang="en-GB" noProof="0"/>
          </a:p>
        </p:txBody>
      </p:sp>
      <p:sp>
        <p:nvSpPr>
          <p:cNvPr id="11" name="Text 8"/>
          <p:cNvSpPr/>
          <p:nvPr/>
        </p:nvSpPr>
        <p:spPr>
          <a:xfrm>
            <a:off x="6035040" y="1874521"/>
            <a:ext cx="2423160" cy="548640"/>
          </a:xfrm>
          <a:prstGeom prst="rect">
            <a:avLst/>
          </a:prstGeom>
          <a:noFill/>
          <a:ln/>
        </p:spPr>
        <p:txBody>
          <a:bodyPr wrap="square" lIns="0" tIns="0" rIns="0" bIns="0" rtlCol="0" anchor="ctr"/>
          <a:lstStyle/>
          <a:p>
            <a:r>
              <a:rPr lang="en-GB" sz="2800" b="1" noProof="0">
                <a:solidFill>
                  <a:srgbClr val="C9A14A"/>
                </a:solidFill>
                <a:latin typeface="Cambria" pitchFamily="34" charset="0"/>
                <a:ea typeface="Cambria" pitchFamily="34" charset="-122"/>
                <a:cs typeface="Cambria" pitchFamily="34" charset="-120"/>
              </a:rPr>
              <a:t>R500bn</a:t>
            </a:r>
            <a:endParaRPr lang="en-GB" sz="2800" noProof="0"/>
          </a:p>
        </p:txBody>
      </p:sp>
      <p:sp>
        <p:nvSpPr>
          <p:cNvPr id="12" name="Text 9"/>
          <p:cNvSpPr/>
          <p:nvPr/>
        </p:nvSpPr>
        <p:spPr>
          <a:xfrm>
            <a:off x="6035040" y="2423161"/>
            <a:ext cx="2423160" cy="640080"/>
          </a:xfrm>
          <a:prstGeom prst="rect">
            <a:avLst/>
          </a:prstGeom>
          <a:noFill/>
          <a:ln/>
        </p:spPr>
        <p:txBody>
          <a:bodyPr wrap="square" lIns="0" tIns="0" rIns="0" bIns="0" rtlCol="0" anchor="ctr"/>
          <a:lstStyle/>
          <a:p>
            <a:pPr>
              <a:lnSpc>
                <a:spcPct val="115000"/>
              </a:lnSpc>
            </a:pPr>
            <a:r>
              <a:rPr lang="en-GB" sz="1000" noProof="0">
                <a:solidFill>
                  <a:srgbClr val="FFFFFF"/>
                </a:solidFill>
                <a:latin typeface="Calibri" pitchFamily="34" charset="0"/>
                <a:ea typeface="Calibri" pitchFamily="34" charset="-122"/>
                <a:cs typeface="Calibri" pitchFamily="34" charset="-120"/>
              </a:rPr>
              <a:t>~ USD 27 billion lost to state capture, 2009–2018</a:t>
            </a:r>
            <a:endParaRPr lang="en-GB" sz="1000" noProof="0"/>
          </a:p>
        </p:txBody>
      </p:sp>
      <p:sp>
        <p:nvSpPr>
          <p:cNvPr id="13" name="Shape 10"/>
          <p:cNvSpPr/>
          <p:nvPr/>
        </p:nvSpPr>
        <p:spPr>
          <a:xfrm>
            <a:off x="6035040" y="3200401"/>
            <a:ext cx="548640" cy="0"/>
          </a:xfrm>
          <a:prstGeom prst="line">
            <a:avLst/>
          </a:prstGeom>
          <a:noFill/>
          <a:ln w="19050">
            <a:solidFill>
              <a:srgbClr val="C9A14A"/>
            </a:solidFill>
            <a:prstDash val="solid"/>
          </a:ln>
        </p:spPr>
        <p:txBody>
          <a:bodyPr/>
          <a:lstStyle/>
          <a:p>
            <a:endParaRPr lang="en-GB" noProof="0"/>
          </a:p>
        </p:txBody>
      </p:sp>
      <p:sp>
        <p:nvSpPr>
          <p:cNvPr id="14" name="Text 11"/>
          <p:cNvSpPr/>
          <p:nvPr/>
        </p:nvSpPr>
        <p:spPr>
          <a:xfrm>
            <a:off x="6035040" y="3383281"/>
            <a:ext cx="2423160" cy="1097280"/>
          </a:xfrm>
          <a:prstGeom prst="rect">
            <a:avLst/>
          </a:prstGeom>
          <a:noFill/>
          <a:ln/>
        </p:spPr>
        <p:txBody>
          <a:bodyPr wrap="square" lIns="0" tIns="0" rIns="0" bIns="0" rtlCol="0" anchor="ctr"/>
          <a:lstStyle/>
          <a:p>
            <a:pPr>
              <a:lnSpc>
                <a:spcPct val="112000"/>
              </a:lnSpc>
            </a:pPr>
            <a:r>
              <a:rPr lang="en-GB" sz="900" noProof="0">
                <a:solidFill>
                  <a:srgbClr val="ECD9DB"/>
                </a:solidFill>
                <a:latin typeface="Calibri"/>
                <a:ea typeface="Calibri"/>
                <a:cs typeface="Calibri"/>
              </a:rPr>
              <a:t>Revenue collection, procurement integrity and audit functions were all progressively compromised </a:t>
            </a:r>
          </a:p>
        </p:txBody>
      </p:sp>
      <p:sp>
        <p:nvSpPr>
          <p:cNvPr id="15" name="Text 12"/>
          <p:cNvSpPr/>
          <p:nvPr/>
        </p:nvSpPr>
        <p:spPr>
          <a:xfrm>
            <a:off x="457200" y="4902734"/>
            <a:ext cx="6858000" cy="188925"/>
          </a:xfrm>
          <a:prstGeom prst="rect">
            <a:avLst/>
          </a:prstGeom>
          <a:noFill/>
          <a:ln/>
        </p:spPr>
        <p:txBody>
          <a:bodyPr wrap="square" lIns="0" tIns="0" rIns="0" bIns="0" rtlCol="0" anchor="ctr"/>
          <a:lstStyle/>
          <a:p>
            <a:endParaRPr lang="en-GB" sz="851" noProof="0"/>
          </a:p>
        </p:txBody>
      </p:sp>
      <p:sp>
        <p:nvSpPr>
          <p:cNvPr id="16" name="Text 13"/>
          <p:cNvSpPr/>
          <p:nvPr/>
        </p:nvSpPr>
        <p:spPr>
          <a:xfrm>
            <a:off x="8412480" y="4882897"/>
            <a:ext cx="365760" cy="228600"/>
          </a:xfrm>
          <a:prstGeom prst="rect">
            <a:avLst/>
          </a:prstGeom>
          <a:noFill/>
          <a:ln/>
        </p:spPr>
        <p:txBody>
          <a:bodyPr wrap="square" lIns="0" tIns="0" rIns="0" bIns="0" rtlCol="0" anchor="ctr"/>
          <a:lstStyle/>
          <a:p>
            <a:pPr algn="r"/>
            <a:r>
              <a:rPr lang="en-GB" sz="851" noProof="0">
                <a:solidFill>
                  <a:srgbClr val="5C685F"/>
                </a:solidFill>
                <a:latin typeface="Calibri" pitchFamily="34" charset="0"/>
                <a:ea typeface="Calibri" pitchFamily="34" charset="-122"/>
                <a:cs typeface="Calibri" pitchFamily="34" charset="-120"/>
              </a:rPr>
              <a:t>17</a:t>
            </a:r>
            <a:endParaRPr lang="en-GB" sz="851" noProof="0"/>
          </a:p>
        </p:txBody>
      </p:sp>
      <p:pic>
        <p:nvPicPr>
          <p:cNvPr id="17" name="Picture 16" descr="Palu Logo Final (4 languages) Non-transparent.jpg"/>
          <p:cNvPicPr>
            <a:picLocks noChangeAspect="1"/>
          </p:cNvPicPr>
          <p:nvPr/>
        </p:nvPicPr>
        <p:blipFill>
          <a:blip r:embed="rId4"/>
          <a:stretch>
            <a:fillRect/>
          </a:stretch>
        </p:blipFill>
        <p:spPr>
          <a:xfrm>
            <a:off x="6720840" y="164592"/>
            <a:ext cx="2103120" cy="67831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9"/>
            <a:ext cx="5486400" cy="274320"/>
          </a:xfrm>
          <a:prstGeom prst="rect">
            <a:avLst/>
          </a:prstGeom>
          <a:noFill/>
          <a:ln/>
        </p:spPr>
        <p:txBody>
          <a:bodyPr wrap="square" lIns="0" tIns="0" rIns="0" bIns="0" rtlCol="0" anchor="ctr"/>
          <a:lstStyle/>
          <a:p>
            <a:r>
              <a:rPr lang="en-GB" sz="1100" b="1" kern="0" spc="200" noProof="0">
                <a:solidFill>
                  <a:srgbClr val="1B4332"/>
                </a:solidFill>
                <a:latin typeface="Calibri" pitchFamily="34" charset="0"/>
                <a:ea typeface="Calibri" pitchFamily="34" charset="-122"/>
                <a:cs typeface="Calibri" pitchFamily="34" charset="-120"/>
              </a:rPr>
              <a:t>PRE-ELECTION PHASE</a:t>
            </a:r>
            <a:endParaRPr lang="en-GB" sz="1100" noProof="0"/>
          </a:p>
        </p:txBody>
      </p:sp>
      <p:sp>
        <p:nvSpPr>
          <p:cNvPr id="3" name="Text 1"/>
          <p:cNvSpPr/>
          <p:nvPr/>
        </p:nvSpPr>
        <p:spPr>
          <a:xfrm>
            <a:off x="457200" y="530353"/>
            <a:ext cx="8229600" cy="502920"/>
          </a:xfrm>
          <a:prstGeom prst="rect">
            <a:avLst/>
          </a:prstGeom>
          <a:noFill/>
          <a:ln/>
        </p:spPr>
        <p:txBody>
          <a:bodyPr wrap="square" lIns="0" tIns="0" rIns="0" bIns="0" rtlCol="0" anchor="ctr"/>
          <a:lstStyle/>
          <a:p>
            <a:r>
              <a:rPr lang="en-GB" sz="2600" b="1" noProof="0">
                <a:solidFill>
                  <a:srgbClr val="1C1C1A"/>
                </a:solidFill>
                <a:latin typeface="Cambria" pitchFamily="34" charset="0"/>
                <a:ea typeface="Cambria" pitchFamily="34" charset="-122"/>
                <a:cs typeface="Cambria" pitchFamily="34" charset="-120"/>
              </a:rPr>
              <a:t>Illicit Funding &amp; Clientelism</a:t>
            </a:r>
            <a:endParaRPr lang="en-GB" sz="2600" noProof="0"/>
          </a:p>
        </p:txBody>
      </p:sp>
      <p:sp>
        <p:nvSpPr>
          <p:cNvPr id="4" name="Shape 2"/>
          <p:cNvSpPr/>
          <p:nvPr/>
        </p:nvSpPr>
        <p:spPr>
          <a:xfrm>
            <a:off x="457200" y="1109981"/>
            <a:ext cx="4023360" cy="3566160"/>
          </a:xfrm>
          <a:prstGeom prst="rect">
            <a:avLst/>
          </a:prstGeom>
          <a:solidFill>
            <a:srgbClr val="EFEEE7"/>
          </a:solidFill>
          <a:ln/>
        </p:spPr>
        <p:txBody>
          <a:bodyPr/>
          <a:lstStyle/>
          <a:p>
            <a:endParaRPr lang="en-GB" noProof="0"/>
          </a:p>
        </p:txBody>
      </p:sp>
      <p:pic>
        <p:nvPicPr>
          <p:cNvPr id="5" name="Image 0" descr="preencoded.png"/>
          <p:cNvPicPr>
            <a:picLocks noChangeAspect="1"/>
          </p:cNvPicPr>
          <p:nvPr/>
        </p:nvPicPr>
        <p:blipFill>
          <a:blip r:embed="rId3"/>
          <a:stretch>
            <a:fillRect/>
          </a:stretch>
        </p:blipFill>
        <p:spPr>
          <a:xfrm>
            <a:off x="658368" y="1280161"/>
            <a:ext cx="365760" cy="365760"/>
          </a:xfrm>
          <a:prstGeom prst="rect">
            <a:avLst/>
          </a:prstGeom>
        </p:spPr>
      </p:pic>
      <p:sp>
        <p:nvSpPr>
          <p:cNvPr id="6" name="Text 3"/>
          <p:cNvSpPr/>
          <p:nvPr/>
        </p:nvSpPr>
        <p:spPr>
          <a:xfrm>
            <a:off x="1143000" y="1280161"/>
            <a:ext cx="3200400" cy="365760"/>
          </a:xfrm>
          <a:prstGeom prst="rect">
            <a:avLst/>
          </a:prstGeom>
          <a:noFill/>
          <a:ln/>
        </p:spPr>
        <p:txBody>
          <a:bodyPr wrap="square" lIns="0" tIns="0" rIns="0" bIns="0" rtlCol="0" anchor="ctr"/>
          <a:lstStyle/>
          <a:p>
            <a:r>
              <a:rPr lang="en-GB" sz="1400" b="1" noProof="0">
                <a:solidFill>
                  <a:srgbClr val="1B4332"/>
                </a:solidFill>
                <a:latin typeface="Cambria" pitchFamily="34" charset="0"/>
                <a:ea typeface="Cambria" pitchFamily="34" charset="-122"/>
                <a:cs typeface="Cambria" pitchFamily="34" charset="-120"/>
              </a:rPr>
              <a:t>Case Study: Zimbabwe</a:t>
            </a:r>
            <a:endParaRPr lang="en-GB" sz="1400" noProof="0"/>
          </a:p>
        </p:txBody>
      </p:sp>
      <p:sp>
        <p:nvSpPr>
          <p:cNvPr id="7" name="Text 4"/>
          <p:cNvSpPr/>
          <p:nvPr/>
        </p:nvSpPr>
        <p:spPr>
          <a:xfrm>
            <a:off x="658368" y="1691641"/>
            <a:ext cx="3657600" cy="1371600"/>
          </a:xfrm>
          <a:prstGeom prst="rect">
            <a:avLst/>
          </a:prstGeom>
          <a:noFill/>
          <a:ln/>
        </p:spPr>
        <p:txBody>
          <a:bodyPr wrap="square" lIns="0" tIns="0" rIns="0" bIns="0" rtlCol="0" anchor="ctr"/>
          <a:lstStyle/>
          <a:p>
            <a:pPr>
              <a:lnSpc>
                <a:spcPct val="115000"/>
              </a:lnSpc>
            </a:pPr>
            <a:r>
              <a:rPr lang="en-GB" sz="1000" noProof="0">
                <a:solidFill>
                  <a:srgbClr val="1C1C1A"/>
                </a:solidFill>
                <a:latin typeface="Calibri"/>
                <a:ea typeface="Calibri"/>
                <a:cs typeface="Calibri"/>
              </a:rPr>
              <a:t>ZANU-PF has long used state-owned enterprises</a:t>
            </a:r>
            <a:r>
              <a:rPr lang="en-GB" sz="1000">
                <a:solidFill>
                  <a:srgbClr val="1C1C1A"/>
                </a:solidFill>
                <a:latin typeface="Calibri"/>
                <a:ea typeface="Calibri"/>
                <a:cs typeface="Calibri"/>
              </a:rPr>
              <a:t>, </a:t>
            </a:r>
            <a:r>
              <a:rPr lang="en-GB" sz="1000" noProof="0">
                <a:solidFill>
                  <a:srgbClr val="1C1C1A"/>
                </a:solidFill>
                <a:latin typeface="Calibri"/>
                <a:ea typeface="Calibri"/>
                <a:cs typeface="Calibri"/>
              </a:rPr>
              <a:t>especially mining and agriculture</a:t>
            </a:r>
            <a:r>
              <a:rPr lang="en-GB" sz="1000">
                <a:solidFill>
                  <a:srgbClr val="1C1C1A"/>
                </a:solidFill>
                <a:latin typeface="Calibri"/>
                <a:ea typeface="Calibri"/>
                <a:cs typeface="Calibri"/>
              </a:rPr>
              <a:t>, </a:t>
            </a:r>
            <a:r>
              <a:rPr lang="en-GB" sz="1000" noProof="0">
                <a:solidFill>
                  <a:srgbClr val="1C1C1A"/>
                </a:solidFill>
                <a:latin typeface="Calibri"/>
                <a:ea typeface="Calibri"/>
                <a:cs typeface="Calibri"/>
              </a:rPr>
              <a:t>to finance campaigns, mixing party and state resources. The Political Parties Finance Act’s strict requirements favour incumbents, pushing opposition parties toward opaque financing.</a:t>
            </a:r>
            <a:endParaRPr lang="en-GB" sz="1000" noProof="0">
              <a:latin typeface="Calibri"/>
              <a:ea typeface="Calibri"/>
              <a:cs typeface="Calibri"/>
            </a:endParaRPr>
          </a:p>
        </p:txBody>
      </p:sp>
      <p:sp>
        <p:nvSpPr>
          <p:cNvPr id="8" name="Text 5"/>
          <p:cNvSpPr/>
          <p:nvPr/>
        </p:nvSpPr>
        <p:spPr>
          <a:xfrm>
            <a:off x="658368" y="3154681"/>
            <a:ext cx="3657600" cy="1371600"/>
          </a:xfrm>
          <a:prstGeom prst="rect">
            <a:avLst/>
          </a:prstGeom>
          <a:noFill/>
          <a:ln/>
        </p:spPr>
        <p:txBody>
          <a:bodyPr wrap="square" lIns="0" tIns="0" rIns="0" bIns="0" rtlCol="0" anchor="ctr"/>
          <a:lstStyle/>
          <a:p>
            <a:pPr>
              <a:lnSpc>
                <a:spcPct val="115000"/>
              </a:lnSpc>
            </a:pPr>
            <a:r>
              <a:rPr lang="en-GB" sz="1000" i="1" noProof="0">
                <a:solidFill>
                  <a:srgbClr val="5C685F"/>
                </a:solidFill>
                <a:latin typeface="Calibri" pitchFamily="34" charset="0"/>
                <a:ea typeface="Calibri" pitchFamily="34" charset="-122"/>
                <a:cs typeface="Calibri" pitchFamily="34" charset="-120"/>
              </a:rPr>
              <a:t>Consequence: damaged investor confidence, capital flight, foreign currency shortages, and illicit money flows that weaken anti-money-laundering systems.</a:t>
            </a:r>
            <a:endParaRPr lang="en-GB" sz="1000" noProof="0"/>
          </a:p>
        </p:txBody>
      </p:sp>
      <p:sp>
        <p:nvSpPr>
          <p:cNvPr id="9" name="Shape 6"/>
          <p:cNvSpPr/>
          <p:nvPr/>
        </p:nvSpPr>
        <p:spPr>
          <a:xfrm>
            <a:off x="4663440" y="1097281"/>
            <a:ext cx="4023360" cy="3566160"/>
          </a:xfrm>
          <a:prstGeom prst="rect">
            <a:avLst/>
          </a:prstGeom>
          <a:solidFill>
            <a:srgbClr val="1B4332"/>
          </a:solidFill>
          <a:ln/>
        </p:spPr>
        <p:txBody>
          <a:bodyPr/>
          <a:lstStyle/>
          <a:p>
            <a:endParaRPr lang="en-GB" noProof="0" dirty="0"/>
          </a:p>
        </p:txBody>
      </p:sp>
      <p:pic>
        <p:nvPicPr>
          <p:cNvPr id="10" name="Image 1" descr="preencoded.png"/>
          <p:cNvPicPr>
            <a:picLocks noChangeAspect="1"/>
          </p:cNvPicPr>
          <p:nvPr/>
        </p:nvPicPr>
        <p:blipFill>
          <a:blip r:embed="rId4"/>
          <a:stretch>
            <a:fillRect/>
          </a:stretch>
        </p:blipFill>
        <p:spPr>
          <a:xfrm>
            <a:off x="4864608" y="1280161"/>
            <a:ext cx="365760" cy="365760"/>
          </a:xfrm>
          <a:prstGeom prst="rect">
            <a:avLst/>
          </a:prstGeom>
        </p:spPr>
      </p:pic>
      <p:sp>
        <p:nvSpPr>
          <p:cNvPr id="11" name="Text 7"/>
          <p:cNvSpPr/>
          <p:nvPr/>
        </p:nvSpPr>
        <p:spPr>
          <a:xfrm>
            <a:off x="5349240" y="1280161"/>
            <a:ext cx="3200400" cy="365760"/>
          </a:xfrm>
          <a:prstGeom prst="rect">
            <a:avLst/>
          </a:prstGeom>
          <a:noFill/>
          <a:ln/>
        </p:spPr>
        <p:txBody>
          <a:bodyPr wrap="square" lIns="0" tIns="0" rIns="0" bIns="0" rtlCol="0" anchor="ctr"/>
          <a:lstStyle/>
          <a:p>
            <a:r>
              <a:rPr lang="en-GB" sz="1400" b="1" noProof="0">
                <a:solidFill>
                  <a:srgbClr val="C9A14A"/>
                </a:solidFill>
                <a:latin typeface="Cambria" pitchFamily="34" charset="0"/>
                <a:ea typeface="Cambria" pitchFamily="34" charset="-122"/>
                <a:cs typeface="Cambria" pitchFamily="34" charset="-120"/>
              </a:rPr>
              <a:t>Clientelism</a:t>
            </a:r>
            <a:endParaRPr lang="en-GB" sz="1400" noProof="0"/>
          </a:p>
        </p:txBody>
      </p:sp>
      <p:sp>
        <p:nvSpPr>
          <p:cNvPr id="12" name="Text 8"/>
          <p:cNvSpPr/>
          <p:nvPr/>
        </p:nvSpPr>
        <p:spPr>
          <a:xfrm>
            <a:off x="4864608" y="1691640"/>
            <a:ext cx="3657600" cy="2473959"/>
          </a:xfrm>
          <a:prstGeom prst="rect">
            <a:avLst/>
          </a:prstGeom>
          <a:noFill/>
          <a:ln/>
        </p:spPr>
        <p:txBody>
          <a:bodyPr wrap="square" lIns="0" tIns="0" rIns="0" bIns="0" rtlCol="0" anchor="ctr"/>
          <a:lstStyle/>
          <a:p>
            <a:pPr>
              <a:lnSpc>
                <a:spcPct val="115000"/>
              </a:lnSpc>
            </a:pPr>
            <a:r>
              <a:rPr lang="en-GB" sz="1000" noProof="0" dirty="0">
                <a:solidFill>
                  <a:srgbClr val="FFFFFF"/>
                </a:solidFill>
                <a:latin typeface="Calibri"/>
                <a:ea typeface="Calibri"/>
                <a:cs typeface="Calibri"/>
              </a:rPr>
              <a:t>Political candidates build relationships with voters through material goods, services or targeted benefits in exchange for support</a:t>
            </a:r>
            <a:r>
              <a:rPr lang="en-GB" sz="1000" dirty="0">
                <a:solidFill>
                  <a:srgbClr val="FFFFFF"/>
                </a:solidFill>
                <a:latin typeface="Calibri"/>
                <a:ea typeface="Calibri"/>
                <a:cs typeface="Calibri"/>
              </a:rPr>
              <a:t>,thereby </a:t>
            </a:r>
            <a:r>
              <a:rPr lang="en-GB" sz="1000" noProof="0" dirty="0">
                <a:solidFill>
                  <a:srgbClr val="FFFFFF"/>
                </a:solidFill>
                <a:latin typeface="Calibri"/>
                <a:ea typeface="Calibri"/>
                <a:cs typeface="Calibri"/>
              </a:rPr>
              <a:t>distorting budgets and misallocating public appointments, contracts and infrastructure toward electoral constituencies rather than need.</a:t>
            </a:r>
          </a:p>
          <a:p>
            <a:pPr>
              <a:lnSpc>
                <a:spcPct val="115000"/>
              </a:lnSpc>
            </a:pPr>
            <a:endParaRPr lang="en-GB" sz="1000" noProof="0" dirty="0">
              <a:solidFill>
                <a:srgbClr val="FFFFFF"/>
              </a:solidFill>
              <a:latin typeface="Calibri"/>
              <a:ea typeface="Calibri"/>
              <a:cs typeface="Calibri"/>
            </a:endParaRPr>
          </a:p>
          <a:p>
            <a:pPr>
              <a:lnSpc>
                <a:spcPct val="115000"/>
              </a:lnSpc>
            </a:pPr>
            <a:endParaRPr lang="en-GB" sz="1000" noProof="0" dirty="0">
              <a:solidFill>
                <a:srgbClr val="FFFFFF"/>
              </a:solidFill>
              <a:latin typeface="Calibri"/>
              <a:ea typeface="Calibri"/>
              <a:cs typeface="Calibri"/>
            </a:endParaRPr>
          </a:p>
          <a:p>
            <a:pPr>
              <a:lnSpc>
                <a:spcPct val="115000"/>
              </a:lnSpc>
            </a:pPr>
            <a:endParaRPr lang="en-GB" sz="1000" noProof="0" dirty="0">
              <a:latin typeface="Calibri"/>
              <a:ea typeface="Calibri"/>
              <a:cs typeface="Calibri"/>
            </a:endParaRPr>
          </a:p>
        </p:txBody>
      </p:sp>
      <p:sp>
        <p:nvSpPr>
          <p:cNvPr id="13" name="Shape 9"/>
          <p:cNvSpPr/>
          <p:nvPr/>
        </p:nvSpPr>
        <p:spPr>
          <a:xfrm>
            <a:off x="4800600" y="3992881"/>
            <a:ext cx="548640" cy="0"/>
          </a:xfrm>
          <a:prstGeom prst="line">
            <a:avLst/>
          </a:prstGeom>
          <a:noFill/>
          <a:ln w="19050">
            <a:solidFill>
              <a:srgbClr val="C9A14A"/>
            </a:solidFill>
            <a:prstDash val="solid"/>
          </a:ln>
        </p:spPr>
        <p:txBody>
          <a:bodyPr/>
          <a:lstStyle/>
          <a:p>
            <a:endParaRPr lang="en-GB" noProof="0"/>
          </a:p>
        </p:txBody>
      </p:sp>
      <p:sp>
        <p:nvSpPr>
          <p:cNvPr id="14" name="Text 10"/>
          <p:cNvSpPr/>
          <p:nvPr/>
        </p:nvSpPr>
        <p:spPr>
          <a:xfrm>
            <a:off x="4864608" y="3291841"/>
            <a:ext cx="3657600" cy="1280160"/>
          </a:xfrm>
          <a:prstGeom prst="rect">
            <a:avLst/>
          </a:prstGeom>
          <a:noFill/>
          <a:ln/>
        </p:spPr>
        <p:txBody>
          <a:bodyPr wrap="square" lIns="0" tIns="0" rIns="0" bIns="0" rtlCol="0" anchor="ctr"/>
          <a:lstStyle/>
          <a:p>
            <a:pPr>
              <a:lnSpc>
                <a:spcPct val="115000"/>
              </a:lnSpc>
            </a:pPr>
            <a:endParaRPr lang="en-GB" sz="951" noProof="0" dirty="0"/>
          </a:p>
        </p:txBody>
      </p:sp>
      <p:sp>
        <p:nvSpPr>
          <p:cNvPr id="15" name="Text 11"/>
          <p:cNvSpPr/>
          <p:nvPr/>
        </p:nvSpPr>
        <p:spPr>
          <a:xfrm>
            <a:off x="457200" y="4871469"/>
            <a:ext cx="6858000" cy="251460"/>
          </a:xfrm>
          <a:prstGeom prst="rect">
            <a:avLst/>
          </a:prstGeom>
          <a:noFill/>
          <a:ln/>
        </p:spPr>
        <p:txBody>
          <a:bodyPr wrap="square" lIns="0" tIns="0" rIns="0" bIns="0" rtlCol="0" anchor="ctr"/>
          <a:lstStyle/>
          <a:p>
            <a:endParaRPr lang="en-GB" sz="851" noProof="0"/>
          </a:p>
        </p:txBody>
      </p:sp>
      <p:sp>
        <p:nvSpPr>
          <p:cNvPr id="16" name="Text 12"/>
          <p:cNvSpPr/>
          <p:nvPr/>
        </p:nvSpPr>
        <p:spPr>
          <a:xfrm>
            <a:off x="8412480" y="4882897"/>
            <a:ext cx="365760" cy="228600"/>
          </a:xfrm>
          <a:prstGeom prst="rect">
            <a:avLst/>
          </a:prstGeom>
          <a:noFill/>
          <a:ln/>
        </p:spPr>
        <p:txBody>
          <a:bodyPr wrap="square" lIns="0" tIns="0" rIns="0" bIns="0" rtlCol="0" anchor="ctr"/>
          <a:lstStyle/>
          <a:p>
            <a:pPr algn="r"/>
            <a:r>
              <a:rPr lang="en-GB" sz="851" noProof="0">
                <a:solidFill>
                  <a:srgbClr val="5C685F"/>
                </a:solidFill>
                <a:latin typeface="Calibri" pitchFamily="34" charset="0"/>
                <a:ea typeface="Calibri" pitchFamily="34" charset="-122"/>
                <a:cs typeface="Calibri" pitchFamily="34" charset="-120"/>
              </a:rPr>
              <a:t>18</a:t>
            </a:r>
            <a:endParaRPr lang="en-GB" sz="851" noProof="0"/>
          </a:p>
        </p:txBody>
      </p:sp>
      <p:pic>
        <p:nvPicPr>
          <p:cNvPr id="17" name="Picture 16" descr="Palu Logo Final (4 languages) Non-transparent.jpg"/>
          <p:cNvPicPr>
            <a:picLocks noChangeAspect="1"/>
          </p:cNvPicPr>
          <p:nvPr/>
        </p:nvPicPr>
        <p:blipFill>
          <a:blip r:embed="rId5"/>
          <a:stretch>
            <a:fillRect/>
          </a:stretch>
        </p:blipFill>
        <p:spPr>
          <a:xfrm>
            <a:off x="6720840" y="164592"/>
            <a:ext cx="2103120" cy="678315"/>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12302A"/>
        </a:solidFill>
        <a:effectLst/>
      </p:bgPr>
    </p:bg>
    <p:spTree>
      <p:nvGrpSpPr>
        <p:cNvPr id="1" name=""/>
        <p:cNvGrpSpPr/>
        <p:nvPr/>
      </p:nvGrpSpPr>
      <p:grpSpPr>
        <a:xfrm>
          <a:off x="0" y="0"/>
          <a:ext cx="0" cy="0"/>
          <a:chOff x="0" y="0"/>
          <a:chExt cx="0" cy="0"/>
        </a:xfrm>
      </p:grpSpPr>
      <p:sp>
        <p:nvSpPr>
          <p:cNvPr id="2" name="Text 0"/>
          <p:cNvSpPr/>
          <p:nvPr/>
        </p:nvSpPr>
        <p:spPr>
          <a:xfrm>
            <a:off x="457200" y="292609"/>
            <a:ext cx="5486400" cy="274320"/>
          </a:xfrm>
          <a:prstGeom prst="rect">
            <a:avLst/>
          </a:prstGeom>
          <a:noFill/>
          <a:ln/>
        </p:spPr>
        <p:txBody>
          <a:bodyPr wrap="square" lIns="0" tIns="0" rIns="0" bIns="0" rtlCol="0" anchor="ctr"/>
          <a:lstStyle/>
          <a:p>
            <a:r>
              <a:rPr lang="en-GB" sz="1100" b="1" kern="0" spc="200" noProof="0">
                <a:solidFill>
                  <a:srgbClr val="C9A14A"/>
                </a:solidFill>
                <a:latin typeface="Calibri" pitchFamily="34" charset="0"/>
                <a:ea typeface="Calibri" pitchFamily="34" charset="-122"/>
                <a:cs typeface="Calibri" pitchFamily="34" charset="-120"/>
              </a:rPr>
              <a:t>ELECTION DAY</a:t>
            </a:r>
            <a:endParaRPr lang="en-GB" sz="1100" noProof="0"/>
          </a:p>
        </p:txBody>
      </p:sp>
      <p:sp>
        <p:nvSpPr>
          <p:cNvPr id="3" name="Text 1"/>
          <p:cNvSpPr/>
          <p:nvPr/>
        </p:nvSpPr>
        <p:spPr>
          <a:xfrm>
            <a:off x="457200" y="530353"/>
            <a:ext cx="8229600" cy="502920"/>
          </a:xfrm>
          <a:prstGeom prst="rect">
            <a:avLst/>
          </a:prstGeom>
          <a:noFill/>
          <a:ln/>
        </p:spPr>
        <p:txBody>
          <a:bodyPr wrap="square" lIns="0" tIns="0" rIns="0" bIns="0" rtlCol="0" anchor="ctr"/>
          <a:lstStyle/>
          <a:p>
            <a:r>
              <a:rPr lang="en-GB" sz="2600" b="1" noProof="0">
                <a:solidFill>
                  <a:srgbClr val="FFFFFF"/>
                </a:solidFill>
                <a:latin typeface="Cambria" pitchFamily="34" charset="0"/>
                <a:ea typeface="Cambria" pitchFamily="34" charset="-122"/>
                <a:cs typeface="Cambria" pitchFamily="34" charset="-120"/>
              </a:rPr>
              <a:t>The Cost of Electoral Violence</a:t>
            </a:r>
            <a:endParaRPr lang="en-GB" sz="2600" noProof="0"/>
          </a:p>
        </p:txBody>
      </p:sp>
      <p:sp>
        <p:nvSpPr>
          <p:cNvPr id="4" name="Shape 2"/>
          <p:cNvSpPr/>
          <p:nvPr/>
        </p:nvSpPr>
        <p:spPr>
          <a:xfrm>
            <a:off x="457200" y="1188721"/>
            <a:ext cx="2606040" cy="2331720"/>
          </a:xfrm>
          <a:prstGeom prst="rect">
            <a:avLst/>
          </a:prstGeom>
          <a:solidFill>
            <a:srgbClr val="1F4A40"/>
          </a:solidFill>
          <a:ln/>
        </p:spPr>
        <p:txBody>
          <a:bodyPr/>
          <a:lstStyle/>
          <a:p>
            <a:endParaRPr lang="en-GB" noProof="0"/>
          </a:p>
        </p:txBody>
      </p:sp>
      <p:pic>
        <p:nvPicPr>
          <p:cNvPr id="5" name="Image 0" descr="preencoded.png"/>
          <p:cNvPicPr>
            <a:picLocks noChangeAspect="1"/>
          </p:cNvPicPr>
          <p:nvPr/>
        </p:nvPicPr>
        <p:blipFill>
          <a:blip r:embed="rId3"/>
          <a:stretch>
            <a:fillRect/>
          </a:stretch>
        </p:blipFill>
        <p:spPr>
          <a:xfrm>
            <a:off x="658368" y="1371601"/>
            <a:ext cx="384048" cy="384048"/>
          </a:xfrm>
          <a:prstGeom prst="rect">
            <a:avLst/>
          </a:prstGeom>
        </p:spPr>
      </p:pic>
      <p:sp>
        <p:nvSpPr>
          <p:cNvPr id="6" name="Text 3"/>
          <p:cNvSpPr/>
          <p:nvPr/>
        </p:nvSpPr>
        <p:spPr>
          <a:xfrm>
            <a:off x="658368" y="1828801"/>
            <a:ext cx="2194560" cy="457200"/>
          </a:xfrm>
          <a:prstGeom prst="rect">
            <a:avLst/>
          </a:prstGeom>
          <a:noFill/>
          <a:ln/>
        </p:spPr>
        <p:txBody>
          <a:bodyPr wrap="square" lIns="0" tIns="0" rIns="0" bIns="0" rtlCol="0" anchor="ctr"/>
          <a:lstStyle/>
          <a:p>
            <a:r>
              <a:rPr lang="en-GB" sz="1300" b="1" noProof="0">
                <a:solidFill>
                  <a:srgbClr val="C9A14A"/>
                </a:solidFill>
                <a:latin typeface="Cambria" pitchFamily="34" charset="0"/>
                <a:ea typeface="Cambria" pitchFamily="34" charset="-122"/>
                <a:cs typeface="Cambria" pitchFamily="34" charset="-120"/>
              </a:rPr>
              <a:t>Internet Shutdowns</a:t>
            </a:r>
            <a:endParaRPr lang="en-GB" sz="1300" noProof="0"/>
          </a:p>
        </p:txBody>
      </p:sp>
      <p:sp>
        <p:nvSpPr>
          <p:cNvPr id="7" name="Text 4"/>
          <p:cNvSpPr/>
          <p:nvPr/>
        </p:nvSpPr>
        <p:spPr>
          <a:xfrm>
            <a:off x="658368" y="2286001"/>
            <a:ext cx="2194560" cy="1143000"/>
          </a:xfrm>
          <a:prstGeom prst="rect">
            <a:avLst/>
          </a:prstGeom>
          <a:noFill/>
          <a:ln/>
        </p:spPr>
        <p:txBody>
          <a:bodyPr wrap="square" lIns="0" tIns="0" rIns="0" bIns="0" rtlCol="0" anchor="ctr"/>
          <a:lstStyle/>
          <a:p>
            <a:pPr>
              <a:lnSpc>
                <a:spcPct val="115000"/>
              </a:lnSpc>
            </a:pPr>
            <a:r>
              <a:rPr lang="en-GB" sz="960" noProof="0">
                <a:solidFill>
                  <a:srgbClr val="DCE6DF"/>
                </a:solidFill>
                <a:latin typeface="Calibri" pitchFamily="34" charset="0"/>
                <a:ea typeface="Calibri" pitchFamily="34" charset="-122"/>
                <a:cs typeface="Calibri" pitchFamily="34" charset="-120"/>
              </a:rPr>
              <a:t>Uganda’s January 2021 shutdown during the presidential election is estimated by NetBlocks to have cost about USD 9 million per day.</a:t>
            </a:r>
            <a:endParaRPr lang="en-GB" sz="960" noProof="0"/>
          </a:p>
        </p:txBody>
      </p:sp>
      <p:sp>
        <p:nvSpPr>
          <p:cNvPr id="8" name="Shape 5"/>
          <p:cNvSpPr/>
          <p:nvPr/>
        </p:nvSpPr>
        <p:spPr>
          <a:xfrm>
            <a:off x="3291840" y="1188721"/>
            <a:ext cx="2606040" cy="2331720"/>
          </a:xfrm>
          <a:prstGeom prst="rect">
            <a:avLst/>
          </a:prstGeom>
          <a:solidFill>
            <a:srgbClr val="1F4A40"/>
          </a:solidFill>
          <a:ln/>
        </p:spPr>
        <p:txBody>
          <a:bodyPr/>
          <a:lstStyle/>
          <a:p>
            <a:endParaRPr lang="en-GB" noProof="0"/>
          </a:p>
        </p:txBody>
      </p:sp>
      <p:pic>
        <p:nvPicPr>
          <p:cNvPr id="9" name="Image 1" descr="preencoded.png"/>
          <p:cNvPicPr>
            <a:picLocks noChangeAspect="1"/>
          </p:cNvPicPr>
          <p:nvPr/>
        </p:nvPicPr>
        <p:blipFill>
          <a:blip r:embed="rId4"/>
          <a:stretch>
            <a:fillRect/>
          </a:stretch>
        </p:blipFill>
        <p:spPr>
          <a:xfrm>
            <a:off x="3493008" y="1371601"/>
            <a:ext cx="384048" cy="384048"/>
          </a:xfrm>
          <a:prstGeom prst="rect">
            <a:avLst/>
          </a:prstGeom>
        </p:spPr>
      </p:pic>
      <p:sp>
        <p:nvSpPr>
          <p:cNvPr id="10" name="Text 6"/>
          <p:cNvSpPr/>
          <p:nvPr/>
        </p:nvSpPr>
        <p:spPr>
          <a:xfrm>
            <a:off x="3493008" y="1828801"/>
            <a:ext cx="2194560" cy="457200"/>
          </a:xfrm>
          <a:prstGeom prst="rect">
            <a:avLst/>
          </a:prstGeom>
          <a:noFill/>
          <a:ln/>
        </p:spPr>
        <p:txBody>
          <a:bodyPr wrap="square" lIns="0" tIns="0" rIns="0" bIns="0" rtlCol="0" anchor="ctr"/>
          <a:lstStyle/>
          <a:p>
            <a:r>
              <a:rPr lang="en-GB" sz="1300" b="1" noProof="0">
                <a:solidFill>
                  <a:srgbClr val="C9A14A"/>
                </a:solidFill>
                <a:latin typeface="Cambria" pitchFamily="34" charset="0"/>
                <a:ea typeface="Cambria" pitchFamily="34" charset="-122"/>
                <a:cs typeface="Cambria" pitchFamily="34" charset="-120"/>
              </a:rPr>
              <a:t>Violence &amp; Insecurity</a:t>
            </a:r>
            <a:endParaRPr lang="en-GB" sz="1300" noProof="0"/>
          </a:p>
        </p:txBody>
      </p:sp>
      <p:sp>
        <p:nvSpPr>
          <p:cNvPr id="11" name="Text 7"/>
          <p:cNvSpPr/>
          <p:nvPr/>
        </p:nvSpPr>
        <p:spPr>
          <a:xfrm>
            <a:off x="3493008" y="2286001"/>
            <a:ext cx="2194560" cy="1143000"/>
          </a:xfrm>
          <a:prstGeom prst="rect">
            <a:avLst/>
          </a:prstGeom>
          <a:noFill/>
          <a:ln/>
        </p:spPr>
        <p:txBody>
          <a:bodyPr wrap="square" lIns="0" tIns="0" rIns="0" bIns="0" rtlCol="0" anchor="ctr"/>
          <a:lstStyle/>
          <a:p>
            <a:pPr>
              <a:lnSpc>
                <a:spcPct val="115000"/>
              </a:lnSpc>
            </a:pPr>
            <a:r>
              <a:rPr lang="en-GB" sz="950" noProof="0">
                <a:solidFill>
                  <a:srgbClr val="DCE6DF"/>
                </a:solidFill>
                <a:latin typeface="Calibri"/>
                <a:ea typeface="Calibri"/>
                <a:cs typeface="Calibri"/>
              </a:rPr>
              <a:t>Governments jail opponents, force exile, or </a:t>
            </a:r>
            <a:r>
              <a:rPr lang="en-GB" sz="950">
                <a:solidFill>
                  <a:srgbClr val="DCE6DF"/>
                </a:solidFill>
                <a:latin typeface="Calibri"/>
                <a:ea typeface="Calibri"/>
                <a:cs typeface="Calibri"/>
              </a:rPr>
              <a:t>enable assassinations</a:t>
            </a:r>
            <a:r>
              <a:rPr lang="en-GB" sz="950" noProof="0">
                <a:solidFill>
                  <a:srgbClr val="DCE6DF"/>
                </a:solidFill>
                <a:latin typeface="Calibri"/>
                <a:ea typeface="Calibri"/>
                <a:cs typeface="Calibri"/>
              </a:rPr>
              <a:t> during campaigns </a:t>
            </a:r>
            <a:r>
              <a:rPr lang="en-GB" sz="950">
                <a:solidFill>
                  <a:srgbClr val="DCE6DF"/>
                </a:solidFill>
                <a:latin typeface="Calibri"/>
                <a:ea typeface="Calibri"/>
                <a:cs typeface="Calibri"/>
              </a:rPr>
              <a:t> </a:t>
            </a:r>
            <a:r>
              <a:rPr lang="en-GB" sz="950" noProof="0">
                <a:solidFill>
                  <a:srgbClr val="DCE6DF"/>
                </a:solidFill>
                <a:latin typeface="Calibri"/>
                <a:ea typeface="Calibri"/>
                <a:cs typeface="Calibri"/>
              </a:rPr>
              <a:t>escalating anger that creates conditions for violence.</a:t>
            </a:r>
            <a:endParaRPr lang="en-GB" sz="950" noProof="0">
              <a:latin typeface="Calibri"/>
              <a:ea typeface="Calibri"/>
              <a:cs typeface="Calibri"/>
            </a:endParaRPr>
          </a:p>
        </p:txBody>
      </p:sp>
      <p:sp>
        <p:nvSpPr>
          <p:cNvPr id="12" name="Shape 8"/>
          <p:cNvSpPr/>
          <p:nvPr/>
        </p:nvSpPr>
        <p:spPr>
          <a:xfrm>
            <a:off x="6126480" y="1188721"/>
            <a:ext cx="2606040" cy="2331720"/>
          </a:xfrm>
          <a:prstGeom prst="rect">
            <a:avLst/>
          </a:prstGeom>
          <a:solidFill>
            <a:srgbClr val="1F4A40"/>
          </a:solidFill>
          <a:ln/>
        </p:spPr>
        <p:txBody>
          <a:bodyPr/>
          <a:lstStyle/>
          <a:p>
            <a:endParaRPr lang="en-GB" noProof="0"/>
          </a:p>
        </p:txBody>
      </p:sp>
      <p:pic>
        <p:nvPicPr>
          <p:cNvPr id="13" name="Image 2" descr="preencoded.png"/>
          <p:cNvPicPr>
            <a:picLocks noChangeAspect="1"/>
          </p:cNvPicPr>
          <p:nvPr/>
        </p:nvPicPr>
        <p:blipFill>
          <a:blip r:embed="rId5"/>
          <a:stretch>
            <a:fillRect/>
          </a:stretch>
        </p:blipFill>
        <p:spPr>
          <a:xfrm>
            <a:off x="6327648" y="1371601"/>
            <a:ext cx="384048" cy="384048"/>
          </a:xfrm>
          <a:prstGeom prst="rect">
            <a:avLst/>
          </a:prstGeom>
        </p:spPr>
      </p:pic>
      <p:sp>
        <p:nvSpPr>
          <p:cNvPr id="14" name="Text 9"/>
          <p:cNvSpPr/>
          <p:nvPr/>
        </p:nvSpPr>
        <p:spPr>
          <a:xfrm>
            <a:off x="6327648" y="1828801"/>
            <a:ext cx="2194560" cy="457200"/>
          </a:xfrm>
          <a:prstGeom prst="rect">
            <a:avLst/>
          </a:prstGeom>
          <a:noFill/>
          <a:ln/>
        </p:spPr>
        <p:txBody>
          <a:bodyPr wrap="square" lIns="0" tIns="0" rIns="0" bIns="0" rtlCol="0" anchor="ctr"/>
          <a:lstStyle/>
          <a:p>
            <a:r>
              <a:rPr lang="en-GB" sz="1300" b="1" noProof="0">
                <a:solidFill>
                  <a:srgbClr val="C9A14A"/>
                </a:solidFill>
                <a:latin typeface="Cambria" pitchFamily="34" charset="0"/>
                <a:ea typeface="Cambria" pitchFamily="34" charset="-122"/>
                <a:cs typeface="Cambria" pitchFamily="34" charset="-120"/>
              </a:rPr>
              <a:t>Disrupted Economic Activity</a:t>
            </a:r>
            <a:endParaRPr lang="en-GB" sz="1300" noProof="0"/>
          </a:p>
        </p:txBody>
      </p:sp>
      <p:sp>
        <p:nvSpPr>
          <p:cNvPr id="15" name="Text 10"/>
          <p:cNvSpPr/>
          <p:nvPr/>
        </p:nvSpPr>
        <p:spPr>
          <a:xfrm>
            <a:off x="6327648" y="2286001"/>
            <a:ext cx="2194560" cy="1143000"/>
          </a:xfrm>
          <a:prstGeom prst="rect">
            <a:avLst/>
          </a:prstGeom>
          <a:noFill/>
          <a:ln/>
        </p:spPr>
        <p:txBody>
          <a:bodyPr wrap="square" lIns="0" tIns="0" rIns="0" bIns="0" rtlCol="0" anchor="ctr"/>
          <a:lstStyle/>
          <a:p>
            <a:pPr>
              <a:lnSpc>
                <a:spcPct val="115000"/>
              </a:lnSpc>
            </a:pPr>
            <a:r>
              <a:rPr lang="en-GB" sz="960" noProof="0">
                <a:solidFill>
                  <a:srgbClr val="DCE6DF"/>
                </a:solidFill>
                <a:latin typeface="Calibri" pitchFamily="34" charset="0"/>
                <a:ea typeface="Calibri" pitchFamily="34" charset="-122"/>
                <a:cs typeface="Calibri" pitchFamily="34" charset="-120"/>
              </a:rPr>
              <a:t>Businesses close, workers stay home, stock indices fall, tourism contracts via travel advisories, and investors withhold capital amid uncertainty.</a:t>
            </a:r>
            <a:endParaRPr lang="en-GB" sz="960" noProof="0"/>
          </a:p>
        </p:txBody>
      </p:sp>
      <p:sp>
        <p:nvSpPr>
          <p:cNvPr id="16" name="Text 11"/>
          <p:cNvSpPr/>
          <p:nvPr/>
        </p:nvSpPr>
        <p:spPr>
          <a:xfrm>
            <a:off x="457200" y="3703321"/>
            <a:ext cx="8321040" cy="502920"/>
          </a:xfrm>
          <a:prstGeom prst="rect">
            <a:avLst/>
          </a:prstGeom>
          <a:noFill/>
          <a:ln/>
        </p:spPr>
        <p:txBody>
          <a:bodyPr wrap="square" lIns="0" tIns="0" rIns="0" bIns="0" rtlCol="0" anchor="ctr"/>
          <a:lstStyle/>
          <a:p>
            <a:pPr>
              <a:lnSpc>
                <a:spcPct val="115000"/>
              </a:lnSpc>
            </a:pPr>
            <a:r>
              <a:rPr lang="en-GB" sz="1051" i="1" noProof="0" dirty="0">
                <a:solidFill>
                  <a:srgbClr val="B9C7BE"/>
                </a:solidFill>
                <a:latin typeface="Calibri" pitchFamily="34" charset="0"/>
                <a:ea typeface="Calibri" pitchFamily="34" charset="-122"/>
                <a:cs typeface="Calibri" pitchFamily="34" charset="-120"/>
              </a:rPr>
              <a:t>Kenya, August 2017 - ahead of the General Election, firms scaled down production, investors held cash, and neighbouring countries redirected cargo from Mombasa to Tanzanian ports.</a:t>
            </a:r>
            <a:endParaRPr lang="en-GB" sz="1051" noProof="0" dirty="0"/>
          </a:p>
        </p:txBody>
      </p:sp>
      <p:sp>
        <p:nvSpPr>
          <p:cNvPr id="17" name="Text 12"/>
          <p:cNvSpPr/>
          <p:nvPr/>
        </p:nvSpPr>
        <p:spPr>
          <a:xfrm>
            <a:off x="457200" y="4882897"/>
            <a:ext cx="6858000" cy="228600"/>
          </a:xfrm>
          <a:prstGeom prst="rect">
            <a:avLst/>
          </a:prstGeom>
          <a:noFill/>
          <a:ln/>
        </p:spPr>
        <p:txBody>
          <a:bodyPr wrap="square" lIns="0" tIns="0" rIns="0" bIns="0" rtlCol="0" anchor="ctr"/>
          <a:lstStyle/>
          <a:p>
            <a:endParaRPr lang="en-GB" sz="851" noProof="0"/>
          </a:p>
        </p:txBody>
      </p:sp>
      <p:sp>
        <p:nvSpPr>
          <p:cNvPr id="18" name="Text 13"/>
          <p:cNvSpPr/>
          <p:nvPr/>
        </p:nvSpPr>
        <p:spPr>
          <a:xfrm>
            <a:off x="8412480" y="4882897"/>
            <a:ext cx="365760" cy="228600"/>
          </a:xfrm>
          <a:prstGeom prst="rect">
            <a:avLst/>
          </a:prstGeom>
          <a:noFill/>
          <a:ln/>
        </p:spPr>
        <p:txBody>
          <a:bodyPr wrap="square" lIns="0" tIns="0" rIns="0" bIns="0" rtlCol="0" anchor="ctr"/>
          <a:lstStyle/>
          <a:p>
            <a:pPr algn="r"/>
            <a:r>
              <a:rPr lang="en-GB" sz="851" noProof="0">
                <a:solidFill>
                  <a:srgbClr val="5C685F"/>
                </a:solidFill>
                <a:latin typeface="Calibri" pitchFamily="34" charset="0"/>
                <a:ea typeface="Calibri" pitchFamily="34" charset="-122"/>
                <a:cs typeface="Calibri" pitchFamily="34" charset="-120"/>
              </a:rPr>
              <a:t>19</a:t>
            </a:r>
            <a:endParaRPr lang="en-GB" sz="851" noProof="0"/>
          </a:p>
        </p:txBody>
      </p:sp>
      <p:pic>
        <p:nvPicPr>
          <p:cNvPr id="19" name="Picture 18" descr="Palu Logo Final (4 languages) Non-transparent.jpg"/>
          <p:cNvPicPr>
            <a:picLocks noChangeAspect="1"/>
          </p:cNvPicPr>
          <p:nvPr/>
        </p:nvPicPr>
        <p:blipFill>
          <a:blip r:embed="rId6"/>
          <a:stretch>
            <a:fillRect/>
          </a:stretch>
        </p:blipFill>
        <p:spPr>
          <a:xfrm>
            <a:off x="6720840" y="164592"/>
            <a:ext cx="2103120" cy="67831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20041"/>
            <a:ext cx="5486400" cy="274320"/>
          </a:xfrm>
          <a:prstGeom prst="rect">
            <a:avLst/>
          </a:prstGeom>
          <a:noFill/>
          <a:ln/>
        </p:spPr>
        <p:txBody>
          <a:bodyPr wrap="square" lIns="0" tIns="0" rIns="0" bIns="0" rtlCol="0" anchor="ctr"/>
          <a:lstStyle/>
          <a:p>
            <a:endParaRPr lang="en-GB" sz="1100" noProof="0"/>
          </a:p>
        </p:txBody>
      </p:sp>
      <p:sp>
        <p:nvSpPr>
          <p:cNvPr id="3" name="Text 1"/>
          <p:cNvSpPr/>
          <p:nvPr/>
        </p:nvSpPr>
        <p:spPr>
          <a:xfrm>
            <a:off x="457200" y="566929"/>
            <a:ext cx="8229600" cy="502920"/>
          </a:xfrm>
          <a:prstGeom prst="rect">
            <a:avLst/>
          </a:prstGeom>
          <a:noFill/>
          <a:ln/>
        </p:spPr>
        <p:txBody>
          <a:bodyPr wrap="square" lIns="0" tIns="0" rIns="0" bIns="0" rtlCol="0" anchor="ctr"/>
          <a:lstStyle/>
          <a:p>
            <a:r>
              <a:rPr lang="en-GB" sz="3000" b="1" noProof="0">
                <a:solidFill>
                  <a:srgbClr val="1C1C1A"/>
                </a:solidFill>
                <a:latin typeface="Cambria" pitchFamily="34" charset="0"/>
                <a:ea typeface="Cambria" pitchFamily="34" charset="-122"/>
                <a:cs typeface="Cambria" pitchFamily="34" charset="-120"/>
              </a:rPr>
              <a:t>Learning Objectives</a:t>
            </a:r>
            <a:endParaRPr lang="en-GB" sz="3000" noProof="0"/>
          </a:p>
        </p:txBody>
      </p:sp>
      <p:sp>
        <p:nvSpPr>
          <p:cNvPr id="4" name="Text 2"/>
          <p:cNvSpPr/>
          <p:nvPr/>
        </p:nvSpPr>
        <p:spPr>
          <a:xfrm>
            <a:off x="457200" y="1078993"/>
            <a:ext cx="8229600" cy="274320"/>
          </a:xfrm>
          <a:prstGeom prst="rect">
            <a:avLst/>
          </a:prstGeom>
          <a:noFill/>
          <a:ln/>
        </p:spPr>
        <p:txBody>
          <a:bodyPr wrap="square" lIns="0" tIns="0" rIns="0" bIns="0" rtlCol="0" anchor="ctr"/>
          <a:lstStyle/>
          <a:p>
            <a:r>
              <a:rPr lang="en-GB" sz="1251" i="1" noProof="0">
                <a:solidFill>
                  <a:srgbClr val="5C685F"/>
                </a:solidFill>
                <a:latin typeface="Calibri" pitchFamily="34" charset="0"/>
                <a:ea typeface="Calibri" pitchFamily="34" charset="-122"/>
                <a:cs typeface="Calibri" pitchFamily="34" charset="-120"/>
              </a:rPr>
              <a:t>By the end of this module, participants should be able to:</a:t>
            </a:r>
            <a:endParaRPr lang="en-GB" sz="1251" noProof="0"/>
          </a:p>
        </p:txBody>
      </p:sp>
      <p:sp>
        <p:nvSpPr>
          <p:cNvPr id="5" name="Shape 3"/>
          <p:cNvSpPr/>
          <p:nvPr/>
        </p:nvSpPr>
        <p:spPr>
          <a:xfrm>
            <a:off x="457200" y="1335025"/>
            <a:ext cx="4114800" cy="749808"/>
          </a:xfrm>
          <a:prstGeom prst="roundRect">
            <a:avLst>
              <a:gd name="adj" fmla="val 8537"/>
            </a:avLst>
          </a:prstGeom>
          <a:solidFill>
            <a:srgbClr val="EFEEE7"/>
          </a:solidFill>
          <a:ln/>
        </p:spPr>
        <p:txBody>
          <a:bodyPr/>
          <a:lstStyle/>
          <a:p>
            <a:endParaRPr lang="en-GB" noProof="0"/>
          </a:p>
        </p:txBody>
      </p:sp>
      <p:sp>
        <p:nvSpPr>
          <p:cNvPr id="6" name="Shape 4"/>
          <p:cNvSpPr/>
          <p:nvPr/>
        </p:nvSpPr>
        <p:spPr>
          <a:xfrm>
            <a:off x="594360" y="1545337"/>
            <a:ext cx="329184" cy="329184"/>
          </a:xfrm>
          <a:prstGeom prst="ellipse">
            <a:avLst/>
          </a:prstGeom>
          <a:solidFill>
            <a:srgbClr val="1B4332"/>
          </a:solidFill>
          <a:ln/>
        </p:spPr>
        <p:txBody>
          <a:bodyPr/>
          <a:lstStyle/>
          <a:p>
            <a:endParaRPr lang="en-GB" noProof="0"/>
          </a:p>
        </p:txBody>
      </p:sp>
      <p:sp>
        <p:nvSpPr>
          <p:cNvPr id="7" name="Text 5"/>
          <p:cNvSpPr/>
          <p:nvPr/>
        </p:nvSpPr>
        <p:spPr>
          <a:xfrm>
            <a:off x="594360" y="1545337"/>
            <a:ext cx="329184" cy="329184"/>
          </a:xfrm>
          <a:prstGeom prst="rect">
            <a:avLst/>
          </a:prstGeom>
          <a:noFill/>
          <a:ln/>
        </p:spPr>
        <p:txBody>
          <a:bodyPr wrap="square" lIns="0" tIns="0" rIns="0" bIns="0" rtlCol="0" anchor="ctr"/>
          <a:lstStyle/>
          <a:p>
            <a:pPr algn="ctr"/>
            <a:r>
              <a:rPr lang="en-GB" sz="1300" b="1" noProof="0">
                <a:solidFill>
                  <a:srgbClr val="FFFFFF"/>
                </a:solidFill>
                <a:latin typeface="Cambria" pitchFamily="34" charset="0"/>
                <a:ea typeface="Cambria" pitchFamily="34" charset="-122"/>
                <a:cs typeface="Cambria" pitchFamily="34" charset="-120"/>
              </a:rPr>
              <a:t>1</a:t>
            </a:r>
            <a:endParaRPr lang="en-GB" sz="1300" noProof="0"/>
          </a:p>
        </p:txBody>
      </p:sp>
      <p:sp>
        <p:nvSpPr>
          <p:cNvPr id="8" name="Text 6"/>
          <p:cNvSpPr/>
          <p:nvPr/>
        </p:nvSpPr>
        <p:spPr>
          <a:xfrm>
            <a:off x="1051560" y="1389889"/>
            <a:ext cx="3337560" cy="640080"/>
          </a:xfrm>
          <a:prstGeom prst="rect">
            <a:avLst/>
          </a:prstGeom>
          <a:noFill/>
          <a:ln/>
        </p:spPr>
        <p:txBody>
          <a:bodyPr wrap="square" lIns="0" tIns="0" rIns="0" bIns="0" rtlCol="0" anchor="ctr"/>
          <a:lstStyle/>
          <a:p>
            <a:pPr>
              <a:lnSpc>
                <a:spcPct val="105000"/>
              </a:lnSpc>
            </a:pPr>
            <a:r>
              <a:rPr lang="en-GB" sz="1000" noProof="0">
                <a:solidFill>
                  <a:srgbClr val="1C1C1A"/>
                </a:solidFill>
                <a:latin typeface="Calibri" pitchFamily="34" charset="0"/>
                <a:ea typeface="Calibri" pitchFamily="34" charset="-122"/>
                <a:cs typeface="Calibri" pitchFamily="34" charset="-120"/>
              </a:rPr>
              <a:t>Understand the historical context of elections and their effect on Africa's current economic status</a:t>
            </a:r>
            <a:endParaRPr lang="en-GB" sz="1000" noProof="0"/>
          </a:p>
        </p:txBody>
      </p:sp>
      <p:sp>
        <p:nvSpPr>
          <p:cNvPr id="9" name="Shape 7"/>
          <p:cNvSpPr/>
          <p:nvPr/>
        </p:nvSpPr>
        <p:spPr>
          <a:xfrm>
            <a:off x="4846320" y="1335025"/>
            <a:ext cx="4114800" cy="749808"/>
          </a:xfrm>
          <a:prstGeom prst="roundRect">
            <a:avLst>
              <a:gd name="adj" fmla="val 8537"/>
            </a:avLst>
          </a:prstGeom>
          <a:solidFill>
            <a:srgbClr val="EFEEE7"/>
          </a:solidFill>
          <a:ln/>
        </p:spPr>
        <p:txBody>
          <a:bodyPr/>
          <a:lstStyle/>
          <a:p>
            <a:endParaRPr lang="en-GB" noProof="0"/>
          </a:p>
        </p:txBody>
      </p:sp>
      <p:sp>
        <p:nvSpPr>
          <p:cNvPr id="10" name="Shape 8"/>
          <p:cNvSpPr/>
          <p:nvPr/>
        </p:nvSpPr>
        <p:spPr>
          <a:xfrm>
            <a:off x="4983480" y="1545337"/>
            <a:ext cx="329184" cy="329184"/>
          </a:xfrm>
          <a:prstGeom prst="ellipse">
            <a:avLst/>
          </a:prstGeom>
          <a:solidFill>
            <a:srgbClr val="1B4332"/>
          </a:solidFill>
          <a:ln/>
        </p:spPr>
        <p:txBody>
          <a:bodyPr/>
          <a:lstStyle/>
          <a:p>
            <a:endParaRPr lang="en-GB" noProof="0"/>
          </a:p>
        </p:txBody>
      </p:sp>
      <p:sp>
        <p:nvSpPr>
          <p:cNvPr id="11" name="Text 9"/>
          <p:cNvSpPr/>
          <p:nvPr/>
        </p:nvSpPr>
        <p:spPr>
          <a:xfrm>
            <a:off x="4983480" y="1545337"/>
            <a:ext cx="329184" cy="329184"/>
          </a:xfrm>
          <a:prstGeom prst="rect">
            <a:avLst/>
          </a:prstGeom>
          <a:noFill/>
          <a:ln/>
        </p:spPr>
        <p:txBody>
          <a:bodyPr wrap="square" lIns="0" tIns="0" rIns="0" bIns="0" rtlCol="0" anchor="ctr"/>
          <a:lstStyle/>
          <a:p>
            <a:pPr algn="ctr"/>
            <a:r>
              <a:rPr lang="en-GB" sz="1300" b="1" noProof="0">
                <a:solidFill>
                  <a:srgbClr val="FFFFFF"/>
                </a:solidFill>
                <a:latin typeface="Cambria" pitchFamily="34" charset="0"/>
                <a:ea typeface="Cambria" pitchFamily="34" charset="-122"/>
                <a:cs typeface="Cambria" pitchFamily="34" charset="-120"/>
              </a:rPr>
              <a:t>2</a:t>
            </a:r>
            <a:endParaRPr lang="en-GB" sz="1300" noProof="0"/>
          </a:p>
        </p:txBody>
      </p:sp>
      <p:sp>
        <p:nvSpPr>
          <p:cNvPr id="12" name="Text 10"/>
          <p:cNvSpPr/>
          <p:nvPr/>
        </p:nvSpPr>
        <p:spPr>
          <a:xfrm>
            <a:off x="5440680" y="1389889"/>
            <a:ext cx="3337560" cy="640080"/>
          </a:xfrm>
          <a:prstGeom prst="rect">
            <a:avLst/>
          </a:prstGeom>
          <a:noFill/>
          <a:ln/>
        </p:spPr>
        <p:txBody>
          <a:bodyPr wrap="square" lIns="0" tIns="0" rIns="0" bIns="0" rtlCol="0" anchor="ctr"/>
          <a:lstStyle/>
          <a:p>
            <a:pPr>
              <a:lnSpc>
                <a:spcPct val="105000"/>
              </a:lnSpc>
            </a:pPr>
            <a:r>
              <a:rPr lang="en-GB" sz="1000" noProof="0">
                <a:solidFill>
                  <a:srgbClr val="1C1C1A"/>
                </a:solidFill>
                <a:latin typeface="Calibri" pitchFamily="34" charset="0"/>
                <a:ea typeface="Calibri" pitchFamily="34" charset="-122"/>
                <a:cs typeface="Calibri" pitchFamily="34" charset="-120"/>
              </a:rPr>
              <a:t>Explain the relationship between elections and economic development</a:t>
            </a:r>
            <a:endParaRPr lang="en-GB" sz="1000" noProof="0"/>
          </a:p>
        </p:txBody>
      </p:sp>
      <p:sp>
        <p:nvSpPr>
          <p:cNvPr id="13" name="Shape 11"/>
          <p:cNvSpPr/>
          <p:nvPr/>
        </p:nvSpPr>
        <p:spPr>
          <a:xfrm>
            <a:off x="457200" y="2176273"/>
            <a:ext cx="4114800" cy="749808"/>
          </a:xfrm>
          <a:prstGeom prst="roundRect">
            <a:avLst>
              <a:gd name="adj" fmla="val 8537"/>
            </a:avLst>
          </a:prstGeom>
          <a:solidFill>
            <a:srgbClr val="EFEEE7"/>
          </a:solidFill>
          <a:ln/>
        </p:spPr>
        <p:txBody>
          <a:bodyPr/>
          <a:lstStyle/>
          <a:p>
            <a:endParaRPr lang="en-GB" noProof="0"/>
          </a:p>
        </p:txBody>
      </p:sp>
      <p:sp>
        <p:nvSpPr>
          <p:cNvPr id="14" name="Shape 12"/>
          <p:cNvSpPr/>
          <p:nvPr/>
        </p:nvSpPr>
        <p:spPr>
          <a:xfrm>
            <a:off x="594360" y="2386585"/>
            <a:ext cx="329184" cy="329184"/>
          </a:xfrm>
          <a:prstGeom prst="ellipse">
            <a:avLst/>
          </a:prstGeom>
          <a:solidFill>
            <a:srgbClr val="1B4332"/>
          </a:solidFill>
          <a:ln/>
        </p:spPr>
        <p:txBody>
          <a:bodyPr/>
          <a:lstStyle/>
          <a:p>
            <a:endParaRPr lang="en-GB" noProof="0"/>
          </a:p>
        </p:txBody>
      </p:sp>
      <p:sp>
        <p:nvSpPr>
          <p:cNvPr id="15" name="Text 13"/>
          <p:cNvSpPr/>
          <p:nvPr/>
        </p:nvSpPr>
        <p:spPr>
          <a:xfrm>
            <a:off x="594360" y="2386585"/>
            <a:ext cx="329184" cy="329184"/>
          </a:xfrm>
          <a:prstGeom prst="rect">
            <a:avLst/>
          </a:prstGeom>
          <a:noFill/>
          <a:ln/>
        </p:spPr>
        <p:txBody>
          <a:bodyPr wrap="square" lIns="0" tIns="0" rIns="0" bIns="0" rtlCol="0" anchor="ctr"/>
          <a:lstStyle/>
          <a:p>
            <a:pPr algn="ctr"/>
            <a:r>
              <a:rPr lang="en-GB" sz="1300" b="1" noProof="0">
                <a:solidFill>
                  <a:srgbClr val="FFFFFF"/>
                </a:solidFill>
                <a:latin typeface="Cambria" pitchFamily="34" charset="0"/>
                <a:ea typeface="Cambria" pitchFamily="34" charset="-122"/>
                <a:cs typeface="Cambria" pitchFamily="34" charset="-120"/>
              </a:rPr>
              <a:t>3</a:t>
            </a:r>
            <a:endParaRPr lang="en-GB" sz="1300" noProof="0"/>
          </a:p>
        </p:txBody>
      </p:sp>
      <p:sp>
        <p:nvSpPr>
          <p:cNvPr id="16" name="Text 14"/>
          <p:cNvSpPr/>
          <p:nvPr/>
        </p:nvSpPr>
        <p:spPr>
          <a:xfrm>
            <a:off x="1051560" y="2231137"/>
            <a:ext cx="3337560" cy="640080"/>
          </a:xfrm>
          <a:prstGeom prst="rect">
            <a:avLst/>
          </a:prstGeom>
          <a:noFill/>
          <a:ln/>
        </p:spPr>
        <p:txBody>
          <a:bodyPr wrap="square" lIns="0" tIns="0" rIns="0" bIns="0" rtlCol="0" anchor="ctr"/>
          <a:lstStyle/>
          <a:p>
            <a:pPr>
              <a:lnSpc>
                <a:spcPct val="105000"/>
              </a:lnSpc>
            </a:pPr>
            <a:r>
              <a:rPr lang="en-GB" sz="1000" noProof="0">
                <a:solidFill>
                  <a:srgbClr val="1C1C1A"/>
                </a:solidFill>
                <a:latin typeface="Calibri" pitchFamily="34" charset="0"/>
                <a:ea typeface="Calibri" pitchFamily="34" charset="-122"/>
                <a:cs typeface="Calibri" pitchFamily="34" charset="-120"/>
              </a:rPr>
              <a:t>Analyse how electoral cycles influence economic policymaking and public expenditure</a:t>
            </a:r>
            <a:endParaRPr lang="en-GB" sz="1000" noProof="0"/>
          </a:p>
        </p:txBody>
      </p:sp>
      <p:sp>
        <p:nvSpPr>
          <p:cNvPr id="17" name="Shape 15"/>
          <p:cNvSpPr/>
          <p:nvPr/>
        </p:nvSpPr>
        <p:spPr>
          <a:xfrm>
            <a:off x="4846320" y="2176273"/>
            <a:ext cx="4114800" cy="749808"/>
          </a:xfrm>
          <a:prstGeom prst="roundRect">
            <a:avLst>
              <a:gd name="adj" fmla="val 8537"/>
            </a:avLst>
          </a:prstGeom>
          <a:solidFill>
            <a:srgbClr val="EFEEE7"/>
          </a:solidFill>
          <a:ln/>
        </p:spPr>
        <p:txBody>
          <a:bodyPr/>
          <a:lstStyle/>
          <a:p>
            <a:endParaRPr lang="en-GB" noProof="0"/>
          </a:p>
        </p:txBody>
      </p:sp>
      <p:sp>
        <p:nvSpPr>
          <p:cNvPr id="18" name="Shape 16"/>
          <p:cNvSpPr/>
          <p:nvPr/>
        </p:nvSpPr>
        <p:spPr>
          <a:xfrm>
            <a:off x="4983480" y="2386585"/>
            <a:ext cx="329184" cy="329184"/>
          </a:xfrm>
          <a:prstGeom prst="ellipse">
            <a:avLst/>
          </a:prstGeom>
          <a:solidFill>
            <a:srgbClr val="1B4332"/>
          </a:solidFill>
          <a:ln/>
        </p:spPr>
        <p:txBody>
          <a:bodyPr/>
          <a:lstStyle/>
          <a:p>
            <a:endParaRPr lang="en-GB" noProof="0"/>
          </a:p>
        </p:txBody>
      </p:sp>
      <p:sp>
        <p:nvSpPr>
          <p:cNvPr id="19" name="Text 17"/>
          <p:cNvSpPr/>
          <p:nvPr/>
        </p:nvSpPr>
        <p:spPr>
          <a:xfrm>
            <a:off x="4983480" y="2386585"/>
            <a:ext cx="329184" cy="329184"/>
          </a:xfrm>
          <a:prstGeom prst="rect">
            <a:avLst/>
          </a:prstGeom>
          <a:noFill/>
          <a:ln/>
        </p:spPr>
        <p:txBody>
          <a:bodyPr wrap="square" lIns="0" tIns="0" rIns="0" bIns="0" rtlCol="0" anchor="ctr"/>
          <a:lstStyle/>
          <a:p>
            <a:pPr algn="ctr"/>
            <a:r>
              <a:rPr lang="en-GB" sz="1300" b="1" noProof="0">
                <a:solidFill>
                  <a:srgbClr val="FFFFFF"/>
                </a:solidFill>
                <a:latin typeface="Cambria" pitchFamily="34" charset="0"/>
                <a:ea typeface="Cambria" pitchFamily="34" charset="-122"/>
                <a:cs typeface="Cambria" pitchFamily="34" charset="-120"/>
              </a:rPr>
              <a:t>4</a:t>
            </a:r>
            <a:endParaRPr lang="en-GB" sz="1300" noProof="0"/>
          </a:p>
        </p:txBody>
      </p:sp>
      <p:sp>
        <p:nvSpPr>
          <p:cNvPr id="20" name="Text 18"/>
          <p:cNvSpPr/>
          <p:nvPr/>
        </p:nvSpPr>
        <p:spPr>
          <a:xfrm>
            <a:off x="5440680" y="2231137"/>
            <a:ext cx="3337560" cy="640080"/>
          </a:xfrm>
          <a:prstGeom prst="rect">
            <a:avLst/>
          </a:prstGeom>
          <a:noFill/>
          <a:ln/>
        </p:spPr>
        <p:txBody>
          <a:bodyPr wrap="square" lIns="0" tIns="0" rIns="0" bIns="0" rtlCol="0" anchor="ctr"/>
          <a:lstStyle/>
          <a:p>
            <a:pPr>
              <a:lnSpc>
                <a:spcPct val="105000"/>
              </a:lnSpc>
            </a:pPr>
            <a:r>
              <a:rPr lang="en-GB" sz="1000" noProof="0">
                <a:solidFill>
                  <a:srgbClr val="1C1C1A"/>
                </a:solidFill>
                <a:latin typeface="Calibri" pitchFamily="34" charset="0"/>
                <a:ea typeface="Calibri" pitchFamily="34" charset="-122"/>
                <a:cs typeface="Calibri" pitchFamily="34" charset="-120"/>
              </a:rPr>
              <a:t>Assess the impact of political stability and electoral integrity on investment and growth</a:t>
            </a:r>
            <a:endParaRPr lang="en-GB" sz="1000" noProof="0"/>
          </a:p>
        </p:txBody>
      </p:sp>
      <p:sp>
        <p:nvSpPr>
          <p:cNvPr id="21" name="Shape 19"/>
          <p:cNvSpPr/>
          <p:nvPr/>
        </p:nvSpPr>
        <p:spPr>
          <a:xfrm>
            <a:off x="457200" y="3017521"/>
            <a:ext cx="4114800" cy="749808"/>
          </a:xfrm>
          <a:prstGeom prst="roundRect">
            <a:avLst>
              <a:gd name="adj" fmla="val 8537"/>
            </a:avLst>
          </a:prstGeom>
          <a:solidFill>
            <a:srgbClr val="EFEEE7"/>
          </a:solidFill>
          <a:ln/>
        </p:spPr>
        <p:txBody>
          <a:bodyPr/>
          <a:lstStyle/>
          <a:p>
            <a:endParaRPr lang="en-GB" noProof="0"/>
          </a:p>
        </p:txBody>
      </p:sp>
      <p:sp>
        <p:nvSpPr>
          <p:cNvPr id="22" name="Shape 20"/>
          <p:cNvSpPr/>
          <p:nvPr/>
        </p:nvSpPr>
        <p:spPr>
          <a:xfrm>
            <a:off x="594360" y="3227833"/>
            <a:ext cx="329184" cy="329184"/>
          </a:xfrm>
          <a:prstGeom prst="ellipse">
            <a:avLst/>
          </a:prstGeom>
          <a:solidFill>
            <a:srgbClr val="1B4332"/>
          </a:solidFill>
          <a:ln/>
        </p:spPr>
        <p:txBody>
          <a:bodyPr/>
          <a:lstStyle/>
          <a:p>
            <a:endParaRPr lang="en-GB" noProof="0"/>
          </a:p>
        </p:txBody>
      </p:sp>
      <p:sp>
        <p:nvSpPr>
          <p:cNvPr id="23" name="Text 21"/>
          <p:cNvSpPr/>
          <p:nvPr/>
        </p:nvSpPr>
        <p:spPr>
          <a:xfrm>
            <a:off x="594360" y="3227833"/>
            <a:ext cx="329184" cy="329184"/>
          </a:xfrm>
          <a:prstGeom prst="rect">
            <a:avLst/>
          </a:prstGeom>
          <a:noFill/>
          <a:ln/>
        </p:spPr>
        <p:txBody>
          <a:bodyPr wrap="square" lIns="0" tIns="0" rIns="0" bIns="0" rtlCol="0" anchor="ctr"/>
          <a:lstStyle/>
          <a:p>
            <a:pPr algn="ctr"/>
            <a:r>
              <a:rPr lang="en-GB" sz="1300" b="1" noProof="0">
                <a:solidFill>
                  <a:srgbClr val="FFFFFF"/>
                </a:solidFill>
                <a:latin typeface="Cambria" pitchFamily="34" charset="0"/>
                <a:ea typeface="Cambria" pitchFamily="34" charset="-122"/>
                <a:cs typeface="Cambria" pitchFamily="34" charset="-120"/>
              </a:rPr>
              <a:t>5</a:t>
            </a:r>
            <a:endParaRPr lang="en-GB" sz="1300" noProof="0"/>
          </a:p>
        </p:txBody>
      </p:sp>
      <p:sp>
        <p:nvSpPr>
          <p:cNvPr id="24" name="Text 22"/>
          <p:cNvSpPr/>
          <p:nvPr/>
        </p:nvSpPr>
        <p:spPr>
          <a:xfrm>
            <a:off x="1051560" y="3072385"/>
            <a:ext cx="3337560" cy="640080"/>
          </a:xfrm>
          <a:prstGeom prst="rect">
            <a:avLst/>
          </a:prstGeom>
          <a:noFill/>
          <a:ln/>
        </p:spPr>
        <p:txBody>
          <a:bodyPr wrap="square" lIns="0" tIns="0" rIns="0" bIns="0" rtlCol="0" anchor="ctr"/>
          <a:lstStyle/>
          <a:p>
            <a:pPr>
              <a:lnSpc>
                <a:spcPct val="105000"/>
              </a:lnSpc>
            </a:pPr>
            <a:r>
              <a:rPr lang="en-GB" sz="1000" noProof="0">
                <a:solidFill>
                  <a:srgbClr val="1C1C1A"/>
                </a:solidFill>
                <a:latin typeface="Calibri" pitchFamily="34" charset="0"/>
                <a:ea typeface="Calibri" pitchFamily="34" charset="-122"/>
                <a:cs typeface="Calibri" pitchFamily="34" charset="-120"/>
              </a:rPr>
              <a:t>Examine the role of democratic accountability in economic governance</a:t>
            </a:r>
            <a:endParaRPr lang="en-GB" sz="1000" noProof="0"/>
          </a:p>
        </p:txBody>
      </p:sp>
      <p:sp>
        <p:nvSpPr>
          <p:cNvPr id="25" name="Shape 23"/>
          <p:cNvSpPr/>
          <p:nvPr/>
        </p:nvSpPr>
        <p:spPr>
          <a:xfrm>
            <a:off x="4846320" y="3017521"/>
            <a:ext cx="4114800" cy="749808"/>
          </a:xfrm>
          <a:prstGeom prst="roundRect">
            <a:avLst>
              <a:gd name="adj" fmla="val 8537"/>
            </a:avLst>
          </a:prstGeom>
          <a:solidFill>
            <a:srgbClr val="EFEEE7"/>
          </a:solidFill>
          <a:ln/>
        </p:spPr>
        <p:txBody>
          <a:bodyPr/>
          <a:lstStyle/>
          <a:p>
            <a:endParaRPr lang="en-GB" noProof="0"/>
          </a:p>
        </p:txBody>
      </p:sp>
      <p:sp>
        <p:nvSpPr>
          <p:cNvPr id="26" name="Shape 24"/>
          <p:cNvSpPr/>
          <p:nvPr/>
        </p:nvSpPr>
        <p:spPr>
          <a:xfrm>
            <a:off x="4983480" y="3227833"/>
            <a:ext cx="329184" cy="329184"/>
          </a:xfrm>
          <a:prstGeom prst="ellipse">
            <a:avLst/>
          </a:prstGeom>
          <a:solidFill>
            <a:srgbClr val="1B4332"/>
          </a:solidFill>
          <a:ln/>
        </p:spPr>
        <p:txBody>
          <a:bodyPr/>
          <a:lstStyle/>
          <a:p>
            <a:endParaRPr lang="en-GB" noProof="0"/>
          </a:p>
        </p:txBody>
      </p:sp>
      <p:sp>
        <p:nvSpPr>
          <p:cNvPr id="27" name="Text 25"/>
          <p:cNvSpPr/>
          <p:nvPr/>
        </p:nvSpPr>
        <p:spPr>
          <a:xfrm>
            <a:off x="4983480" y="3227833"/>
            <a:ext cx="329184" cy="329184"/>
          </a:xfrm>
          <a:prstGeom prst="rect">
            <a:avLst/>
          </a:prstGeom>
          <a:noFill/>
          <a:ln/>
        </p:spPr>
        <p:txBody>
          <a:bodyPr wrap="square" lIns="0" tIns="0" rIns="0" bIns="0" rtlCol="0" anchor="ctr"/>
          <a:lstStyle/>
          <a:p>
            <a:pPr algn="ctr"/>
            <a:r>
              <a:rPr lang="en-GB" sz="1300" b="1" noProof="0">
                <a:solidFill>
                  <a:srgbClr val="FFFFFF"/>
                </a:solidFill>
                <a:latin typeface="Cambria" pitchFamily="34" charset="0"/>
                <a:ea typeface="Cambria" pitchFamily="34" charset="-122"/>
                <a:cs typeface="Cambria" pitchFamily="34" charset="-120"/>
              </a:rPr>
              <a:t>6</a:t>
            </a:r>
            <a:endParaRPr lang="en-GB" sz="1300" noProof="0"/>
          </a:p>
        </p:txBody>
      </p:sp>
      <p:sp>
        <p:nvSpPr>
          <p:cNvPr id="28" name="Text 26"/>
          <p:cNvSpPr/>
          <p:nvPr/>
        </p:nvSpPr>
        <p:spPr>
          <a:xfrm>
            <a:off x="5440680" y="3072385"/>
            <a:ext cx="3337560" cy="640080"/>
          </a:xfrm>
          <a:prstGeom prst="rect">
            <a:avLst/>
          </a:prstGeom>
          <a:noFill/>
          <a:ln/>
        </p:spPr>
        <p:txBody>
          <a:bodyPr wrap="square" lIns="0" tIns="0" rIns="0" bIns="0" rtlCol="0" anchor="ctr"/>
          <a:lstStyle/>
          <a:p>
            <a:pPr>
              <a:lnSpc>
                <a:spcPct val="105000"/>
              </a:lnSpc>
            </a:pPr>
            <a:r>
              <a:rPr lang="en-GB" sz="1000" noProof="0">
                <a:solidFill>
                  <a:srgbClr val="1C1C1A"/>
                </a:solidFill>
                <a:latin typeface="Calibri" pitchFamily="34" charset="0"/>
                <a:ea typeface="Calibri" pitchFamily="34" charset="-122"/>
                <a:cs typeface="Calibri" pitchFamily="34" charset="-120"/>
              </a:rPr>
              <a:t>Evaluate contemporary challenges affecting elections and economic development in Africa</a:t>
            </a:r>
            <a:endParaRPr lang="en-GB" sz="1000" noProof="0"/>
          </a:p>
        </p:txBody>
      </p:sp>
      <p:sp>
        <p:nvSpPr>
          <p:cNvPr id="29" name="Shape 27"/>
          <p:cNvSpPr/>
          <p:nvPr/>
        </p:nvSpPr>
        <p:spPr>
          <a:xfrm>
            <a:off x="457200" y="3858769"/>
            <a:ext cx="4114800" cy="749808"/>
          </a:xfrm>
          <a:prstGeom prst="roundRect">
            <a:avLst>
              <a:gd name="adj" fmla="val 8537"/>
            </a:avLst>
          </a:prstGeom>
          <a:solidFill>
            <a:srgbClr val="EFEEE7"/>
          </a:solidFill>
          <a:ln/>
        </p:spPr>
        <p:txBody>
          <a:bodyPr/>
          <a:lstStyle/>
          <a:p>
            <a:endParaRPr lang="en-GB" noProof="0"/>
          </a:p>
        </p:txBody>
      </p:sp>
      <p:sp>
        <p:nvSpPr>
          <p:cNvPr id="30" name="Shape 28"/>
          <p:cNvSpPr/>
          <p:nvPr/>
        </p:nvSpPr>
        <p:spPr>
          <a:xfrm>
            <a:off x="594360" y="4069081"/>
            <a:ext cx="329184" cy="329184"/>
          </a:xfrm>
          <a:prstGeom prst="ellipse">
            <a:avLst/>
          </a:prstGeom>
          <a:solidFill>
            <a:srgbClr val="1B4332"/>
          </a:solidFill>
          <a:ln/>
        </p:spPr>
        <p:txBody>
          <a:bodyPr/>
          <a:lstStyle/>
          <a:p>
            <a:endParaRPr lang="en-GB" noProof="0"/>
          </a:p>
        </p:txBody>
      </p:sp>
      <p:sp>
        <p:nvSpPr>
          <p:cNvPr id="31" name="Text 29"/>
          <p:cNvSpPr/>
          <p:nvPr/>
        </p:nvSpPr>
        <p:spPr>
          <a:xfrm>
            <a:off x="594360" y="4069081"/>
            <a:ext cx="329184" cy="329184"/>
          </a:xfrm>
          <a:prstGeom prst="rect">
            <a:avLst/>
          </a:prstGeom>
          <a:noFill/>
          <a:ln/>
        </p:spPr>
        <p:txBody>
          <a:bodyPr wrap="square" lIns="0" tIns="0" rIns="0" bIns="0" rtlCol="0" anchor="ctr"/>
          <a:lstStyle/>
          <a:p>
            <a:pPr algn="ctr"/>
            <a:r>
              <a:rPr lang="en-GB" sz="1300" b="1" noProof="0">
                <a:solidFill>
                  <a:srgbClr val="FFFFFF"/>
                </a:solidFill>
                <a:latin typeface="Cambria" pitchFamily="34" charset="0"/>
                <a:ea typeface="Cambria" pitchFamily="34" charset="-122"/>
                <a:cs typeface="Cambria" pitchFamily="34" charset="-120"/>
              </a:rPr>
              <a:t>7</a:t>
            </a:r>
            <a:endParaRPr lang="en-GB" sz="1300" noProof="0"/>
          </a:p>
        </p:txBody>
      </p:sp>
      <p:sp>
        <p:nvSpPr>
          <p:cNvPr id="32" name="Text 30"/>
          <p:cNvSpPr/>
          <p:nvPr/>
        </p:nvSpPr>
        <p:spPr>
          <a:xfrm>
            <a:off x="1051560" y="3913633"/>
            <a:ext cx="3337560" cy="640080"/>
          </a:xfrm>
          <a:prstGeom prst="rect">
            <a:avLst/>
          </a:prstGeom>
          <a:noFill/>
          <a:ln/>
        </p:spPr>
        <p:txBody>
          <a:bodyPr wrap="square" lIns="0" tIns="0" rIns="0" bIns="0" rtlCol="0" anchor="ctr"/>
          <a:lstStyle/>
          <a:p>
            <a:pPr>
              <a:lnSpc>
                <a:spcPct val="105000"/>
              </a:lnSpc>
            </a:pPr>
            <a:r>
              <a:rPr lang="en-GB" sz="1000" noProof="0">
                <a:solidFill>
                  <a:srgbClr val="1C1C1A"/>
                </a:solidFill>
                <a:latin typeface="Calibri" pitchFamily="34" charset="0"/>
                <a:ea typeface="Calibri" pitchFamily="34" charset="-122"/>
                <a:cs typeface="Calibri" pitchFamily="34" charset="-120"/>
              </a:rPr>
              <a:t>Propose reforms that strengthen democratic governance and sustainable economic development</a:t>
            </a:r>
            <a:endParaRPr lang="en-GB" sz="1000" noProof="0"/>
          </a:p>
        </p:txBody>
      </p:sp>
      <p:sp>
        <p:nvSpPr>
          <p:cNvPr id="33" name="Text 31"/>
          <p:cNvSpPr/>
          <p:nvPr/>
        </p:nvSpPr>
        <p:spPr>
          <a:xfrm>
            <a:off x="457200" y="4882897"/>
            <a:ext cx="6858000" cy="228600"/>
          </a:xfrm>
          <a:prstGeom prst="rect">
            <a:avLst/>
          </a:prstGeom>
          <a:noFill/>
          <a:ln/>
        </p:spPr>
        <p:txBody>
          <a:bodyPr wrap="square" lIns="0" tIns="0" rIns="0" bIns="0" rtlCol="0" anchor="ctr"/>
          <a:lstStyle/>
          <a:p>
            <a:endParaRPr lang="en-GB" sz="851" noProof="0"/>
          </a:p>
        </p:txBody>
      </p:sp>
      <p:sp>
        <p:nvSpPr>
          <p:cNvPr id="34" name="Text 32"/>
          <p:cNvSpPr/>
          <p:nvPr/>
        </p:nvSpPr>
        <p:spPr>
          <a:xfrm>
            <a:off x="8412480" y="4882897"/>
            <a:ext cx="365760" cy="228600"/>
          </a:xfrm>
          <a:prstGeom prst="rect">
            <a:avLst/>
          </a:prstGeom>
          <a:noFill/>
          <a:ln/>
        </p:spPr>
        <p:txBody>
          <a:bodyPr wrap="square" lIns="0" tIns="0" rIns="0" bIns="0" rtlCol="0" anchor="ctr"/>
          <a:lstStyle/>
          <a:p>
            <a:pPr algn="r"/>
            <a:r>
              <a:rPr lang="en-GB" sz="851" noProof="0">
                <a:solidFill>
                  <a:srgbClr val="5C685F"/>
                </a:solidFill>
                <a:latin typeface="Calibri" pitchFamily="34" charset="0"/>
                <a:ea typeface="Calibri" pitchFamily="34" charset="-122"/>
                <a:cs typeface="Calibri" pitchFamily="34" charset="-120"/>
              </a:rPr>
              <a:t>2</a:t>
            </a:r>
            <a:endParaRPr lang="en-GB" sz="851" noProof="0"/>
          </a:p>
        </p:txBody>
      </p:sp>
      <p:pic>
        <p:nvPicPr>
          <p:cNvPr id="35" name="Picture 34" descr="Palu Logo Final (4 languages) Non-transparent.jpg"/>
          <p:cNvPicPr>
            <a:picLocks noChangeAspect="1"/>
          </p:cNvPicPr>
          <p:nvPr/>
        </p:nvPicPr>
        <p:blipFill>
          <a:blip r:embed="rId3"/>
          <a:stretch>
            <a:fillRect/>
          </a:stretch>
        </p:blipFill>
        <p:spPr>
          <a:xfrm>
            <a:off x="6720840" y="164592"/>
            <a:ext cx="2103120" cy="678315"/>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9"/>
            <a:ext cx="5486400" cy="274320"/>
          </a:xfrm>
          <a:prstGeom prst="rect">
            <a:avLst/>
          </a:prstGeom>
          <a:noFill/>
          <a:ln/>
        </p:spPr>
        <p:txBody>
          <a:bodyPr wrap="square" lIns="0" tIns="0" rIns="0" bIns="0" rtlCol="0" anchor="ctr"/>
          <a:lstStyle/>
          <a:p>
            <a:r>
              <a:rPr lang="en-GB" sz="1100" b="1" kern="0" spc="200" noProof="0">
                <a:solidFill>
                  <a:srgbClr val="1B4332"/>
                </a:solidFill>
                <a:latin typeface="Calibri" pitchFamily="34" charset="0"/>
                <a:ea typeface="Calibri" pitchFamily="34" charset="-122"/>
                <a:cs typeface="Calibri" pitchFamily="34" charset="-120"/>
              </a:rPr>
              <a:t>POST-ELECTORAL PERIOD</a:t>
            </a:r>
            <a:endParaRPr lang="en-GB" sz="1100" noProof="0"/>
          </a:p>
        </p:txBody>
      </p:sp>
      <p:sp>
        <p:nvSpPr>
          <p:cNvPr id="3" name="Text 1"/>
          <p:cNvSpPr/>
          <p:nvPr/>
        </p:nvSpPr>
        <p:spPr>
          <a:xfrm>
            <a:off x="457200" y="530353"/>
            <a:ext cx="8229600" cy="502920"/>
          </a:xfrm>
          <a:prstGeom prst="rect">
            <a:avLst/>
          </a:prstGeom>
          <a:noFill/>
          <a:ln/>
        </p:spPr>
        <p:txBody>
          <a:bodyPr wrap="square" lIns="0" tIns="0" rIns="0" bIns="0" rtlCol="0" anchor="ctr"/>
          <a:lstStyle/>
          <a:p>
            <a:r>
              <a:rPr lang="en-GB" sz="2600" b="1" noProof="0">
                <a:solidFill>
                  <a:srgbClr val="1C1C1A"/>
                </a:solidFill>
                <a:latin typeface="Cambria" pitchFamily="34" charset="0"/>
                <a:ea typeface="Cambria" pitchFamily="34" charset="-122"/>
                <a:cs typeface="Cambria" pitchFamily="34" charset="-120"/>
              </a:rPr>
              <a:t>The Fiscal Hangover</a:t>
            </a:r>
            <a:endParaRPr lang="en-GB" sz="2600" noProof="0"/>
          </a:p>
        </p:txBody>
      </p:sp>
      <p:sp>
        <p:nvSpPr>
          <p:cNvPr id="4" name="Text 2"/>
          <p:cNvSpPr/>
          <p:nvPr/>
        </p:nvSpPr>
        <p:spPr>
          <a:xfrm>
            <a:off x="457200" y="1005841"/>
            <a:ext cx="8321040" cy="502920"/>
          </a:xfrm>
          <a:prstGeom prst="rect">
            <a:avLst/>
          </a:prstGeom>
          <a:noFill/>
          <a:ln/>
        </p:spPr>
        <p:txBody>
          <a:bodyPr wrap="square" lIns="0" tIns="0" rIns="0" bIns="0" rtlCol="0" anchor="ctr"/>
          <a:lstStyle/>
          <a:p>
            <a:pPr>
              <a:lnSpc>
                <a:spcPct val="115000"/>
              </a:lnSpc>
            </a:pPr>
            <a:r>
              <a:rPr lang="en-GB" sz="1100" noProof="0">
                <a:solidFill>
                  <a:srgbClr val="5C685F"/>
                </a:solidFill>
                <a:latin typeface="Calibri" pitchFamily="34" charset="0"/>
                <a:ea typeface="Calibri" pitchFamily="34" charset="-122"/>
                <a:cs typeface="Calibri" pitchFamily="34" charset="-120"/>
              </a:rPr>
              <a:t>Governments reduce debt servicing during election periods, accumulating deficits that the post-election administration must confront ,a burden that often falls on ordinary citizens, not the political class that created it.</a:t>
            </a:r>
            <a:endParaRPr lang="en-GB" sz="1100" noProof="0"/>
          </a:p>
        </p:txBody>
      </p:sp>
      <p:sp>
        <p:nvSpPr>
          <p:cNvPr id="5" name="Shape 3"/>
          <p:cNvSpPr/>
          <p:nvPr/>
        </p:nvSpPr>
        <p:spPr>
          <a:xfrm>
            <a:off x="457200" y="1645921"/>
            <a:ext cx="8229600" cy="3017520"/>
          </a:xfrm>
          <a:prstGeom prst="rect">
            <a:avLst/>
          </a:prstGeom>
          <a:solidFill>
            <a:srgbClr val="EFEEE7"/>
          </a:solidFill>
          <a:ln/>
        </p:spPr>
        <p:txBody>
          <a:bodyPr/>
          <a:lstStyle/>
          <a:p>
            <a:endParaRPr lang="en-GB" noProof="0"/>
          </a:p>
        </p:txBody>
      </p:sp>
      <p:pic>
        <p:nvPicPr>
          <p:cNvPr id="6" name="Image 0" descr="preencoded.png"/>
          <p:cNvPicPr>
            <a:picLocks noChangeAspect="1"/>
          </p:cNvPicPr>
          <p:nvPr/>
        </p:nvPicPr>
        <p:blipFill>
          <a:blip r:embed="rId3"/>
          <a:stretch>
            <a:fillRect/>
          </a:stretch>
        </p:blipFill>
        <p:spPr>
          <a:xfrm>
            <a:off x="685800" y="1828801"/>
            <a:ext cx="384048" cy="384048"/>
          </a:xfrm>
          <a:prstGeom prst="rect">
            <a:avLst/>
          </a:prstGeom>
        </p:spPr>
      </p:pic>
      <p:sp>
        <p:nvSpPr>
          <p:cNvPr id="7" name="Text 4"/>
          <p:cNvSpPr/>
          <p:nvPr/>
        </p:nvSpPr>
        <p:spPr>
          <a:xfrm>
            <a:off x="1188720" y="1828801"/>
            <a:ext cx="5486400" cy="365760"/>
          </a:xfrm>
          <a:prstGeom prst="rect">
            <a:avLst/>
          </a:prstGeom>
          <a:noFill/>
          <a:ln/>
        </p:spPr>
        <p:txBody>
          <a:bodyPr wrap="square" lIns="0" tIns="0" rIns="0" bIns="0" rtlCol="0" anchor="ctr"/>
          <a:lstStyle/>
          <a:p>
            <a:r>
              <a:rPr lang="en-GB" sz="1500" b="1" noProof="0">
                <a:solidFill>
                  <a:srgbClr val="1B4332"/>
                </a:solidFill>
                <a:latin typeface="Cambria" pitchFamily="34" charset="0"/>
                <a:ea typeface="Cambria" pitchFamily="34" charset="-122"/>
                <a:cs typeface="Cambria" pitchFamily="34" charset="-120"/>
              </a:rPr>
              <a:t>Case Study: Nigeria - 2023 General Election</a:t>
            </a:r>
            <a:endParaRPr lang="en-GB" sz="1500" noProof="0"/>
          </a:p>
        </p:txBody>
      </p:sp>
      <p:sp>
        <p:nvSpPr>
          <p:cNvPr id="8" name="Text 5"/>
          <p:cNvSpPr/>
          <p:nvPr/>
        </p:nvSpPr>
        <p:spPr>
          <a:xfrm>
            <a:off x="685800" y="2286001"/>
            <a:ext cx="7498080" cy="914400"/>
          </a:xfrm>
          <a:prstGeom prst="rect">
            <a:avLst/>
          </a:prstGeom>
          <a:noFill/>
          <a:ln/>
        </p:spPr>
        <p:txBody>
          <a:bodyPr wrap="square" lIns="0" tIns="0" rIns="0" bIns="0" rtlCol="0" anchor="ctr"/>
          <a:lstStyle/>
          <a:p>
            <a:pPr>
              <a:lnSpc>
                <a:spcPct val="118000"/>
              </a:lnSpc>
            </a:pPr>
            <a:r>
              <a:rPr lang="en-GB" sz="1051" noProof="0" dirty="0">
                <a:solidFill>
                  <a:srgbClr val="1C1C1A"/>
                </a:solidFill>
                <a:latin typeface="Calibri" pitchFamily="34" charset="0"/>
                <a:ea typeface="Calibri" pitchFamily="34" charset="-122"/>
                <a:cs typeface="Calibri" pitchFamily="34" charset="-120"/>
              </a:rPr>
              <a:t>The election was preceded by a significant expansion of public expenditure from almost 50 trillion naira to 134 trillion and continuation of a costly fuel subsidy regime the outgoing Buhari administration deferred despite fiscal unsustainability. The incoming Tinubu administration, unable to absorb the accumulated deficit, removed fuel subsidies within days of taking office.</a:t>
            </a:r>
            <a:endParaRPr lang="en-GB" sz="1051" noProof="0" dirty="0"/>
          </a:p>
        </p:txBody>
      </p:sp>
      <p:sp>
        <p:nvSpPr>
          <p:cNvPr id="9" name="Text 6"/>
          <p:cNvSpPr/>
          <p:nvPr/>
        </p:nvSpPr>
        <p:spPr>
          <a:xfrm>
            <a:off x="685800" y="3337561"/>
            <a:ext cx="2377440" cy="457200"/>
          </a:xfrm>
          <a:prstGeom prst="rect">
            <a:avLst/>
          </a:prstGeom>
          <a:noFill/>
          <a:ln/>
        </p:spPr>
        <p:txBody>
          <a:bodyPr wrap="square" lIns="0" tIns="0" rIns="0" bIns="0" rtlCol="0" anchor="ctr"/>
          <a:lstStyle/>
          <a:p>
            <a:r>
              <a:rPr lang="en-GB" sz="2400" b="1" noProof="0">
                <a:solidFill>
                  <a:srgbClr val="6E2733"/>
                </a:solidFill>
                <a:latin typeface="Cambria" pitchFamily="34" charset="0"/>
                <a:ea typeface="Cambria" pitchFamily="34" charset="-122"/>
                <a:cs typeface="Cambria" pitchFamily="34" charset="-120"/>
              </a:rPr>
              <a:t>~40%</a:t>
            </a:r>
            <a:endParaRPr lang="en-GB" sz="2400" noProof="0"/>
          </a:p>
        </p:txBody>
      </p:sp>
      <p:sp>
        <p:nvSpPr>
          <p:cNvPr id="10" name="Text 7"/>
          <p:cNvSpPr/>
          <p:nvPr/>
        </p:nvSpPr>
        <p:spPr>
          <a:xfrm>
            <a:off x="685800" y="3822193"/>
            <a:ext cx="2377440" cy="548640"/>
          </a:xfrm>
          <a:prstGeom prst="rect">
            <a:avLst/>
          </a:prstGeom>
          <a:noFill/>
          <a:ln/>
        </p:spPr>
        <p:txBody>
          <a:bodyPr wrap="square" lIns="0" tIns="0" rIns="0" bIns="0" rtlCol="0" anchor="ctr"/>
          <a:lstStyle/>
          <a:p>
            <a:pPr>
              <a:lnSpc>
                <a:spcPct val="110000"/>
              </a:lnSpc>
            </a:pPr>
            <a:r>
              <a:rPr lang="en-GB" sz="951" noProof="0">
                <a:solidFill>
                  <a:srgbClr val="5C685F"/>
                </a:solidFill>
                <a:latin typeface="Calibri" pitchFamily="34" charset="0"/>
                <a:ea typeface="Calibri" pitchFamily="34" charset="-122"/>
                <a:cs typeface="Calibri" pitchFamily="34" charset="-120"/>
              </a:rPr>
              <a:t>Naira depreciation against the dollar within six months</a:t>
            </a:r>
            <a:endParaRPr lang="en-GB" sz="951" noProof="0"/>
          </a:p>
        </p:txBody>
      </p:sp>
      <p:sp>
        <p:nvSpPr>
          <p:cNvPr id="11" name="Text 8"/>
          <p:cNvSpPr/>
          <p:nvPr/>
        </p:nvSpPr>
        <p:spPr>
          <a:xfrm>
            <a:off x="3291840" y="3337561"/>
            <a:ext cx="2377440" cy="457200"/>
          </a:xfrm>
          <a:prstGeom prst="rect">
            <a:avLst/>
          </a:prstGeom>
          <a:noFill/>
          <a:ln/>
        </p:spPr>
        <p:txBody>
          <a:bodyPr wrap="square" lIns="0" tIns="0" rIns="0" bIns="0" rtlCol="0" anchor="ctr"/>
          <a:lstStyle/>
          <a:p>
            <a:r>
              <a:rPr lang="en-GB" sz="2400" b="1" noProof="0">
                <a:solidFill>
                  <a:srgbClr val="6E2733"/>
                </a:solidFill>
                <a:latin typeface="Cambria" pitchFamily="34" charset="0"/>
                <a:ea typeface="Cambria" pitchFamily="34" charset="-122"/>
                <a:cs typeface="Cambria" pitchFamily="34" charset="-120"/>
              </a:rPr>
              <a:t>28%+</a:t>
            </a:r>
            <a:endParaRPr lang="en-GB" sz="2400" noProof="0"/>
          </a:p>
        </p:txBody>
      </p:sp>
      <p:sp>
        <p:nvSpPr>
          <p:cNvPr id="12" name="Text 9"/>
          <p:cNvSpPr/>
          <p:nvPr/>
        </p:nvSpPr>
        <p:spPr>
          <a:xfrm>
            <a:off x="3291840" y="3822193"/>
            <a:ext cx="2377440" cy="548640"/>
          </a:xfrm>
          <a:prstGeom prst="rect">
            <a:avLst/>
          </a:prstGeom>
          <a:noFill/>
          <a:ln/>
        </p:spPr>
        <p:txBody>
          <a:bodyPr wrap="square" lIns="0" tIns="0" rIns="0" bIns="0" rtlCol="0" anchor="ctr"/>
          <a:lstStyle/>
          <a:p>
            <a:pPr>
              <a:lnSpc>
                <a:spcPct val="110000"/>
              </a:lnSpc>
            </a:pPr>
            <a:r>
              <a:rPr lang="en-GB" sz="951" noProof="0">
                <a:solidFill>
                  <a:srgbClr val="5C685F"/>
                </a:solidFill>
                <a:latin typeface="Calibri" pitchFamily="34" charset="0"/>
                <a:ea typeface="Calibri" pitchFamily="34" charset="-122"/>
                <a:cs typeface="Calibri" pitchFamily="34" charset="-120"/>
              </a:rPr>
              <a:t>Inflation rate following subsidy removal</a:t>
            </a:r>
            <a:endParaRPr lang="en-GB" sz="951" noProof="0"/>
          </a:p>
        </p:txBody>
      </p:sp>
      <p:sp>
        <p:nvSpPr>
          <p:cNvPr id="13" name="Text 10"/>
          <p:cNvSpPr/>
          <p:nvPr/>
        </p:nvSpPr>
        <p:spPr>
          <a:xfrm>
            <a:off x="5897880" y="3337561"/>
            <a:ext cx="2377440" cy="457200"/>
          </a:xfrm>
          <a:prstGeom prst="rect">
            <a:avLst/>
          </a:prstGeom>
          <a:noFill/>
          <a:ln/>
        </p:spPr>
        <p:txBody>
          <a:bodyPr wrap="square" lIns="0" tIns="0" rIns="0" bIns="0" rtlCol="0" anchor="ctr"/>
          <a:lstStyle/>
          <a:p>
            <a:r>
              <a:rPr lang="en-GB" sz="2400" b="1" noProof="0">
                <a:solidFill>
                  <a:srgbClr val="6E2733"/>
                </a:solidFill>
                <a:latin typeface="Cambria" pitchFamily="34" charset="0"/>
                <a:ea typeface="Cambria" pitchFamily="34" charset="-122"/>
                <a:cs typeface="Cambria" pitchFamily="34" charset="-120"/>
              </a:rPr>
              <a:t>2x</a:t>
            </a:r>
            <a:endParaRPr lang="en-GB" sz="2400" noProof="0"/>
          </a:p>
        </p:txBody>
      </p:sp>
      <p:sp>
        <p:nvSpPr>
          <p:cNvPr id="14" name="Text 11"/>
          <p:cNvSpPr/>
          <p:nvPr/>
        </p:nvSpPr>
        <p:spPr>
          <a:xfrm>
            <a:off x="5897880" y="3822193"/>
            <a:ext cx="2377440" cy="548640"/>
          </a:xfrm>
          <a:prstGeom prst="rect">
            <a:avLst/>
          </a:prstGeom>
          <a:noFill/>
          <a:ln/>
        </p:spPr>
        <p:txBody>
          <a:bodyPr wrap="square" lIns="0" tIns="0" rIns="0" bIns="0" rtlCol="0" anchor="ctr"/>
          <a:lstStyle/>
          <a:p>
            <a:pPr>
              <a:lnSpc>
                <a:spcPct val="110000"/>
              </a:lnSpc>
            </a:pPr>
            <a:r>
              <a:rPr lang="en-GB" sz="951" noProof="0">
                <a:solidFill>
                  <a:srgbClr val="5C685F"/>
                </a:solidFill>
                <a:latin typeface="Calibri" pitchFamily="34" charset="0"/>
                <a:ea typeface="Calibri" pitchFamily="34" charset="-122"/>
                <a:cs typeface="Calibri" pitchFamily="34" charset="-120"/>
              </a:rPr>
              <a:t>Petrol prices, doubling almost overnight</a:t>
            </a:r>
            <a:endParaRPr lang="en-GB" sz="951" noProof="0"/>
          </a:p>
        </p:txBody>
      </p:sp>
      <p:sp>
        <p:nvSpPr>
          <p:cNvPr id="15" name="Text 12"/>
          <p:cNvSpPr/>
          <p:nvPr/>
        </p:nvSpPr>
        <p:spPr>
          <a:xfrm>
            <a:off x="457200" y="4871469"/>
            <a:ext cx="6858000" cy="251460"/>
          </a:xfrm>
          <a:prstGeom prst="rect">
            <a:avLst/>
          </a:prstGeom>
          <a:noFill/>
          <a:ln/>
        </p:spPr>
        <p:txBody>
          <a:bodyPr wrap="square" lIns="0" tIns="0" rIns="0" bIns="0" rtlCol="0" anchor="ctr"/>
          <a:lstStyle/>
          <a:p>
            <a:endParaRPr lang="en-GB" sz="851" noProof="0"/>
          </a:p>
        </p:txBody>
      </p:sp>
      <p:sp>
        <p:nvSpPr>
          <p:cNvPr id="16" name="Text 13"/>
          <p:cNvSpPr/>
          <p:nvPr/>
        </p:nvSpPr>
        <p:spPr>
          <a:xfrm>
            <a:off x="8412480" y="4882897"/>
            <a:ext cx="365760" cy="228600"/>
          </a:xfrm>
          <a:prstGeom prst="rect">
            <a:avLst/>
          </a:prstGeom>
          <a:noFill/>
          <a:ln/>
        </p:spPr>
        <p:txBody>
          <a:bodyPr wrap="square" lIns="0" tIns="0" rIns="0" bIns="0" rtlCol="0" anchor="ctr"/>
          <a:lstStyle/>
          <a:p>
            <a:pPr algn="r"/>
            <a:r>
              <a:rPr lang="en-GB" sz="851" noProof="0">
                <a:solidFill>
                  <a:srgbClr val="5C685F"/>
                </a:solidFill>
                <a:latin typeface="Calibri" pitchFamily="34" charset="0"/>
                <a:ea typeface="Calibri" pitchFamily="34" charset="-122"/>
                <a:cs typeface="Calibri" pitchFamily="34" charset="-120"/>
              </a:rPr>
              <a:t>20</a:t>
            </a:r>
            <a:endParaRPr lang="en-GB" sz="851" noProof="0"/>
          </a:p>
        </p:txBody>
      </p:sp>
      <p:pic>
        <p:nvPicPr>
          <p:cNvPr id="17" name="Picture 16" descr="Palu Logo Final (4 languages) Non-transparent.jpg"/>
          <p:cNvPicPr>
            <a:picLocks noChangeAspect="1"/>
          </p:cNvPicPr>
          <p:nvPr/>
        </p:nvPicPr>
        <p:blipFill>
          <a:blip r:embed="rId4"/>
          <a:stretch>
            <a:fillRect/>
          </a:stretch>
        </p:blipFill>
        <p:spPr>
          <a:xfrm>
            <a:off x="6720840" y="164592"/>
            <a:ext cx="2103120" cy="67831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12302A"/>
        </a:solidFill>
        <a:effectLst/>
      </p:bgPr>
    </p:bg>
    <p:spTree>
      <p:nvGrpSpPr>
        <p:cNvPr id="1" name=""/>
        <p:cNvGrpSpPr/>
        <p:nvPr/>
      </p:nvGrpSpPr>
      <p:grpSpPr>
        <a:xfrm>
          <a:off x="0" y="0"/>
          <a:ext cx="0" cy="0"/>
          <a:chOff x="0" y="0"/>
          <a:chExt cx="0" cy="0"/>
        </a:xfrm>
      </p:grpSpPr>
      <p:sp>
        <p:nvSpPr>
          <p:cNvPr id="3" name="Text 1"/>
          <p:cNvSpPr/>
          <p:nvPr/>
        </p:nvSpPr>
        <p:spPr>
          <a:xfrm>
            <a:off x="548640" y="1005841"/>
            <a:ext cx="2743200" cy="1097280"/>
          </a:xfrm>
          <a:prstGeom prst="rect">
            <a:avLst/>
          </a:prstGeom>
          <a:noFill/>
          <a:ln/>
        </p:spPr>
        <p:txBody>
          <a:bodyPr wrap="square" lIns="0" tIns="0" rIns="0" bIns="0" rtlCol="0" anchor="ctr"/>
          <a:lstStyle/>
          <a:p>
            <a:r>
              <a:rPr lang="en-GB" sz="7200" b="1" noProof="0">
                <a:solidFill>
                  <a:srgbClr val="2A5A4D"/>
                </a:solidFill>
                <a:latin typeface="Cambria" pitchFamily="34" charset="0"/>
                <a:ea typeface="Cambria" pitchFamily="34" charset="-122"/>
                <a:cs typeface="Cambria" pitchFamily="34" charset="-120"/>
              </a:rPr>
              <a:t>04</a:t>
            </a:r>
            <a:endParaRPr lang="en-GB" sz="7200" noProof="0"/>
          </a:p>
        </p:txBody>
      </p:sp>
      <p:pic>
        <p:nvPicPr>
          <p:cNvPr id="4" name="Image 0" descr="preencoded.png"/>
          <p:cNvPicPr>
            <a:picLocks noChangeAspect="1"/>
          </p:cNvPicPr>
          <p:nvPr/>
        </p:nvPicPr>
        <p:blipFill>
          <a:blip r:embed="rId3"/>
          <a:stretch>
            <a:fillRect/>
          </a:stretch>
        </p:blipFill>
        <p:spPr>
          <a:xfrm>
            <a:off x="594360" y="2331721"/>
            <a:ext cx="502920" cy="502920"/>
          </a:xfrm>
          <a:prstGeom prst="rect">
            <a:avLst/>
          </a:prstGeom>
        </p:spPr>
      </p:pic>
      <p:sp>
        <p:nvSpPr>
          <p:cNvPr id="5" name="Text 2"/>
          <p:cNvSpPr/>
          <p:nvPr/>
        </p:nvSpPr>
        <p:spPr>
          <a:xfrm>
            <a:off x="548640" y="2926081"/>
            <a:ext cx="7772400" cy="1097280"/>
          </a:xfrm>
          <a:prstGeom prst="rect">
            <a:avLst/>
          </a:prstGeom>
          <a:noFill/>
          <a:ln/>
        </p:spPr>
        <p:txBody>
          <a:bodyPr wrap="square" lIns="0" tIns="0" rIns="0" bIns="0" rtlCol="0" anchor="ctr"/>
          <a:lstStyle/>
          <a:p>
            <a:pPr>
              <a:lnSpc>
                <a:spcPct val="105000"/>
              </a:lnSpc>
            </a:pPr>
            <a:r>
              <a:rPr lang="en-GB" sz="3200" b="1" noProof="0">
                <a:solidFill>
                  <a:srgbClr val="FFFFFF"/>
                </a:solidFill>
                <a:latin typeface="Cambria" pitchFamily="34" charset="0"/>
                <a:ea typeface="Cambria" pitchFamily="34" charset="-122"/>
                <a:cs typeface="Cambria" pitchFamily="34" charset="-120"/>
              </a:rPr>
              <a:t>Austerity, Governance</a:t>
            </a:r>
            <a:endParaRPr lang="en-GB" sz="3200" noProof="0"/>
          </a:p>
          <a:p>
            <a:pPr>
              <a:lnSpc>
                <a:spcPct val="105000"/>
              </a:lnSpc>
            </a:pPr>
            <a:r>
              <a:rPr lang="en-GB" sz="3200" b="1" noProof="0">
                <a:solidFill>
                  <a:srgbClr val="FFFFFF"/>
                </a:solidFill>
                <a:latin typeface="Cambria" pitchFamily="34" charset="0"/>
                <a:ea typeface="Cambria" pitchFamily="34" charset="-122"/>
                <a:cs typeface="Cambria" pitchFamily="34" charset="-120"/>
              </a:rPr>
              <a:t>&amp; Reform</a:t>
            </a:r>
            <a:endParaRPr lang="en-GB" sz="3200" noProof="0"/>
          </a:p>
        </p:txBody>
      </p:sp>
      <p:sp>
        <p:nvSpPr>
          <p:cNvPr id="6" name="Text 3"/>
          <p:cNvSpPr/>
          <p:nvPr/>
        </p:nvSpPr>
        <p:spPr>
          <a:xfrm>
            <a:off x="548640" y="4069081"/>
            <a:ext cx="6858000" cy="457200"/>
          </a:xfrm>
          <a:prstGeom prst="rect">
            <a:avLst/>
          </a:prstGeom>
          <a:noFill/>
          <a:ln/>
        </p:spPr>
        <p:txBody>
          <a:bodyPr wrap="square" lIns="0" tIns="0" rIns="0" bIns="0" rtlCol="0" anchor="ctr"/>
          <a:lstStyle/>
          <a:p>
            <a:r>
              <a:rPr lang="en-GB" sz="1251" i="1" noProof="0">
                <a:solidFill>
                  <a:srgbClr val="C7D6CC"/>
                </a:solidFill>
                <a:latin typeface="Calibri" pitchFamily="34" charset="0"/>
                <a:ea typeface="Calibri" pitchFamily="34" charset="-122"/>
                <a:cs typeface="Calibri" pitchFamily="34" charset="-120"/>
              </a:rPr>
              <a:t>From debt distress to democratic backsliding and the path back</a:t>
            </a:r>
            <a:endParaRPr lang="en-GB" sz="1251" noProof="0"/>
          </a:p>
        </p:txBody>
      </p:sp>
      <p:sp>
        <p:nvSpPr>
          <p:cNvPr id="7" name="Text 4"/>
          <p:cNvSpPr/>
          <p:nvPr/>
        </p:nvSpPr>
        <p:spPr>
          <a:xfrm>
            <a:off x="457200" y="4882897"/>
            <a:ext cx="6858000" cy="228600"/>
          </a:xfrm>
          <a:prstGeom prst="rect">
            <a:avLst/>
          </a:prstGeom>
          <a:noFill/>
          <a:ln/>
        </p:spPr>
        <p:txBody>
          <a:bodyPr wrap="square" lIns="0" tIns="0" rIns="0" bIns="0" rtlCol="0" anchor="ctr"/>
          <a:lstStyle/>
          <a:p>
            <a:endParaRPr lang="en-GB" sz="851" noProof="0"/>
          </a:p>
        </p:txBody>
      </p:sp>
      <p:sp>
        <p:nvSpPr>
          <p:cNvPr id="8" name="Text 5"/>
          <p:cNvSpPr/>
          <p:nvPr/>
        </p:nvSpPr>
        <p:spPr>
          <a:xfrm>
            <a:off x="8412480" y="4882897"/>
            <a:ext cx="365760" cy="228600"/>
          </a:xfrm>
          <a:prstGeom prst="rect">
            <a:avLst/>
          </a:prstGeom>
          <a:noFill/>
          <a:ln/>
        </p:spPr>
        <p:txBody>
          <a:bodyPr wrap="square" lIns="0" tIns="0" rIns="0" bIns="0" rtlCol="0" anchor="ctr"/>
          <a:lstStyle/>
          <a:p>
            <a:pPr algn="r"/>
            <a:r>
              <a:rPr lang="en-GB" sz="851" noProof="0">
                <a:solidFill>
                  <a:srgbClr val="8FA398"/>
                </a:solidFill>
                <a:latin typeface="Calibri" pitchFamily="34" charset="0"/>
                <a:ea typeface="Calibri" pitchFamily="34" charset="-122"/>
                <a:cs typeface="Calibri" pitchFamily="34" charset="-120"/>
              </a:rPr>
              <a:t>21</a:t>
            </a:r>
            <a:endParaRPr lang="en-GB" sz="851" noProof="0"/>
          </a:p>
        </p:txBody>
      </p:sp>
      <p:pic>
        <p:nvPicPr>
          <p:cNvPr id="9" name="Picture 8" descr="Palu Logo Final (4 languages) Non-transparent.jpg"/>
          <p:cNvPicPr>
            <a:picLocks noChangeAspect="1"/>
          </p:cNvPicPr>
          <p:nvPr/>
        </p:nvPicPr>
        <p:blipFill>
          <a:blip r:embed="rId4"/>
          <a:stretch>
            <a:fillRect/>
          </a:stretch>
        </p:blipFill>
        <p:spPr>
          <a:xfrm>
            <a:off x="6720840" y="164592"/>
            <a:ext cx="2103120" cy="678315"/>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9"/>
            <a:ext cx="5486400" cy="274320"/>
          </a:xfrm>
          <a:prstGeom prst="rect">
            <a:avLst/>
          </a:prstGeom>
          <a:noFill/>
          <a:ln/>
        </p:spPr>
        <p:txBody>
          <a:bodyPr wrap="square" lIns="0" tIns="0" rIns="0" bIns="0" rtlCol="0" anchor="ctr"/>
          <a:lstStyle/>
          <a:p>
            <a:r>
              <a:rPr lang="en-GB" sz="1100" b="1" kern="0" spc="200" noProof="0">
                <a:solidFill>
                  <a:srgbClr val="1B4332"/>
                </a:solidFill>
                <a:latin typeface="Calibri" pitchFamily="34" charset="0"/>
                <a:ea typeface="Calibri" pitchFamily="34" charset="-122"/>
                <a:cs typeface="Calibri" pitchFamily="34" charset="-120"/>
              </a:rPr>
              <a:t>AUSTERITY &amp; PUBLIC DISSATISFACTION</a:t>
            </a:r>
            <a:endParaRPr lang="en-GB" sz="1100" noProof="0"/>
          </a:p>
        </p:txBody>
      </p:sp>
      <p:sp>
        <p:nvSpPr>
          <p:cNvPr id="3" name="Text 1"/>
          <p:cNvSpPr/>
          <p:nvPr/>
        </p:nvSpPr>
        <p:spPr>
          <a:xfrm>
            <a:off x="457200" y="530353"/>
            <a:ext cx="8229600" cy="502920"/>
          </a:xfrm>
          <a:prstGeom prst="rect">
            <a:avLst/>
          </a:prstGeom>
          <a:noFill/>
          <a:ln/>
        </p:spPr>
        <p:txBody>
          <a:bodyPr wrap="square" lIns="0" tIns="0" rIns="0" bIns="0" rtlCol="0" anchor="ctr"/>
          <a:lstStyle/>
          <a:p>
            <a:r>
              <a:rPr lang="en-GB" sz="2600" b="1" noProof="0" dirty="0">
                <a:solidFill>
                  <a:srgbClr val="1C1C1A"/>
                </a:solidFill>
                <a:latin typeface="Cambria" pitchFamily="34" charset="0"/>
                <a:ea typeface="Cambria" pitchFamily="34" charset="-122"/>
                <a:cs typeface="Cambria" pitchFamily="34" charset="-120"/>
              </a:rPr>
              <a:t>The Debt-Austerity Trap</a:t>
            </a:r>
            <a:endParaRPr lang="en-GB" sz="2600" noProof="0" dirty="0"/>
          </a:p>
        </p:txBody>
      </p:sp>
      <p:sp>
        <p:nvSpPr>
          <p:cNvPr id="4" name="Text 2"/>
          <p:cNvSpPr/>
          <p:nvPr/>
        </p:nvSpPr>
        <p:spPr>
          <a:xfrm>
            <a:off x="457200" y="1005841"/>
            <a:ext cx="8321040" cy="685800"/>
          </a:xfrm>
          <a:prstGeom prst="rect">
            <a:avLst/>
          </a:prstGeom>
          <a:noFill/>
          <a:ln/>
        </p:spPr>
        <p:txBody>
          <a:bodyPr wrap="square" lIns="0" tIns="0" rIns="0" bIns="0" rtlCol="0" anchor="ctr"/>
          <a:lstStyle/>
          <a:p>
            <a:pPr>
              <a:lnSpc>
                <a:spcPct val="118000"/>
              </a:lnSpc>
            </a:pPr>
            <a:r>
              <a:rPr lang="en-GB" sz="1060" noProof="0">
                <a:solidFill>
                  <a:srgbClr val="1C1C1A"/>
                </a:solidFill>
                <a:latin typeface="Calibri" pitchFamily="34" charset="0"/>
                <a:ea typeface="Calibri" pitchFamily="34" charset="-122"/>
                <a:cs typeface="Calibri" pitchFamily="34" charset="-120"/>
              </a:rPr>
              <a:t>Austerity: cutting spending or raising taxes to stabilise debt is often a condition of IMF loans. Power imbalances in the global debt system keep African states trapped: austerity worsens outcomes, driving more borrowing and more austerity, stripping governments of the ability to govern in their people’s interest.</a:t>
            </a:r>
            <a:endParaRPr lang="en-GB" sz="1060" noProof="0"/>
          </a:p>
        </p:txBody>
      </p:sp>
      <p:sp>
        <p:nvSpPr>
          <p:cNvPr id="5" name="Shape 3"/>
          <p:cNvSpPr/>
          <p:nvPr/>
        </p:nvSpPr>
        <p:spPr>
          <a:xfrm>
            <a:off x="457200" y="1810513"/>
            <a:ext cx="8229600" cy="2834640"/>
          </a:xfrm>
          <a:prstGeom prst="rect">
            <a:avLst/>
          </a:prstGeom>
          <a:solidFill>
            <a:srgbClr val="6E2733"/>
          </a:solidFill>
          <a:ln/>
        </p:spPr>
        <p:txBody>
          <a:bodyPr/>
          <a:lstStyle/>
          <a:p>
            <a:endParaRPr lang="en-GB" noProof="0"/>
          </a:p>
        </p:txBody>
      </p:sp>
      <p:pic>
        <p:nvPicPr>
          <p:cNvPr id="6" name="Image 0" descr="preencoded.png"/>
          <p:cNvPicPr>
            <a:picLocks noChangeAspect="1"/>
          </p:cNvPicPr>
          <p:nvPr/>
        </p:nvPicPr>
        <p:blipFill>
          <a:blip r:embed="rId3"/>
          <a:stretch>
            <a:fillRect/>
          </a:stretch>
        </p:blipFill>
        <p:spPr>
          <a:xfrm>
            <a:off x="685800" y="1993393"/>
            <a:ext cx="384048" cy="384048"/>
          </a:xfrm>
          <a:prstGeom prst="rect">
            <a:avLst/>
          </a:prstGeom>
        </p:spPr>
      </p:pic>
      <p:sp>
        <p:nvSpPr>
          <p:cNvPr id="7" name="Text 4"/>
          <p:cNvSpPr/>
          <p:nvPr/>
        </p:nvSpPr>
        <p:spPr>
          <a:xfrm>
            <a:off x="1188720" y="1993393"/>
            <a:ext cx="5486400" cy="365760"/>
          </a:xfrm>
          <a:prstGeom prst="rect">
            <a:avLst/>
          </a:prstGeom>
          <a:noFill/>
          <a:ln/>
        </p:spPr>
        <p:txBody>
          <a:bodyPr wrap="square" lIns="0" tIns="0" rIns="0" bIns="0" rtlCol="0" anchor="ctr"/>
          <a:lstStyle/>
          <a:p>
            <a:r>
              <a:rPr lang="en-GB" sz="1500" b="1" noProof="0">
                <a:solidFill>
                  <a:srgbClr val="C9A14A"/>
                </a:solidFill>
                <a:latin typeface="Cambria" pitchFamily="34" charset="0"/>
                <a:ea typeface="Cambria" pitchFamily="34" charset="-122"/>
                <a:cs typeface="Cambria" pitchFamily="34" charset="-120"/>
              </a:rPr>
              <a:t>Case Study: Kenya- Finance Bill 2024</a:t>
            </a:r>
            <a:endParaRPr lang="en-GB" sz="1500" noProof="0"/>
          </a:p>
        </p:txBody>
      </p:sp>
      <p:sp>
        <p:nvSpPr>
          <p:cNvPr id="8" name="Text 5"/>
          <p:cNvSpPr/>
          <p:nvPr/>
        </p:nvSpPr>
        <p:spPr>
          <a:xfrm>
            <a:off x="685800" y="2423161"/>
            <a:ext cx="7498080" cy="960120"/>
          </a:xfrm>
          <a:prstGeom prst="rect">
            <a:avLst/>
          </a:prstGeom>
          <a:noFill/>
          <a:ln/>
        </p:spPr>
        <p:txBody>
          <a:bodyPr wrap="square" lIns="0" tIns="0" rIns="0" bIns="0" rtlCol="0" anchor="ctr"/>
          <a:lstStyle/>
          <a:p>
            <a:pPr>
              <a:lnSpc>
                <a:spcPct val="115000"/>
              </a:lnSpc>
            </a:pPr>
            <a:r>
              <a:rPr lang="en-GB" sz="1031" noProof="0">
                <a:solidFill>
                  <a:srgbClr val="FFFFFF"/>
                </a:solidFill>
                <a:latin typeface="Calibri" pitchFamily="34" charset="0"/>
                <a:ea typeface="Calibri" pitchFamily="34" charset="-122"/>
                <a:cs typeface="Calibri" pitchFamily="34" charset="-120"/>
              </a:rPr>
              <a:t>Mass youth-led protests culminated in the storming of Parliament. The Bill proposed taxes on food, transport, sanitary towels and mobile money (goods vital to the working class) stemming from a 2021 IMF financing arrangement, leading protestors to call them ‘anti-IMF’ demonstrations.</a:t>
            </a:r>
            <a:endParaRPr lang="en-GB" sz="1031" noProof="0"/>
          </a:p>
        </p:txBody>
      </p:sp>
      <p:sp>
        <p:nvSpPr>
          <p:cNvPr id="9" name="Shape 6"/>
          <p:cNvSpPr/>
          <p:nvPr/>
        </p:nvSpPr>
        <p:spPr>
          <a:xfrm>
            <a:off x="685800" y="3456433"/>
            <a:ext cx="548640" cy="0"/>
          </a:xfrm>
          <a:prstGeom prst="line">
            <a:avLst/>
          </a:prstGeom>
          <a:noFill/>
          <a:ln w="19050">
            <a:solidFill>
              <a:srgbClr val="C9A14A"/>
            </a:solidFill>
            <a:prstDash val="solid"/>
          </a:ln>
        </p:spPr>
        <p:txBody>
          <a:bodyPr/>
          <a:lstStyle/>
          <a:p>
            <a:endParaRPr lang="en-GB" noProof="0"/>
          </a:p>
        </p:txBody>
      </p:sp>
      <p:sp>
        <p:nvSpPr>
          <p:cNvPr id="10" name="Text 7"/>
          <p:cNvSpPr/>
          <p:nvPr/>
        </p:nvSpPr>
        <p:spPr>
          <a:xfrm>
            <a:off x="685800" y="3611881"/>
            <a:ext cx="7498080" cy="868680"/>
          </a:xfrm>
          <a:prstGeom prst="rect">
            <a:avLst/>
          </a:prstGeom>
          <a:noFill/>
          <a:ln/>
        </p:spPr>
        <p:txBody>
          <a:bodyPr wrap="square" lIns="0" tIns="0" rIns="0" bIns="0" rtlCol="0" anchor="ctr"/>
          <a:lstStyle/>
          <a:p>
            <a:pPr>
              <a:lnSpc>
                <a:spcPct val="115000"/>
              </a:lnSpc>
            </a:pPr>
            <a:r>
              <a:rPr lang="en-GB" sz="1031" i="1" noProof="0" dirty="0">
                <a:solidFill>
                  <a:srgbClr val="ECD9DB"/>
                </a:solidFill>
                <a:latin typeface="Calibri" pitchFamily="34" charset="0"/>
                <a:ea typeface="Calibri" pitchFamily="34" charset="-122"/>
                <a:cs typeface="Calibri" pitchFamily="34" charset="-120"/>
              </a:rPr>
              <a:t>On 27 June 2024, two days after protesters stormed Parliament, President Ruto withdrew the Bill and dismissed his entire cabinet, an unprecedented response in Kenyan history.</a:t>
            </a:r>
            <a:endParaRPr lang="en-GB" sz="1031" noProof="0" dirty="0"/>
          </a:p>
        </p:txBody>
      </p:sp>
      <p:sp>
        <p:nvSpPr>
          <p:cNvPr id="11" name="Text 8"/>
          <p:cNvSpPr/>
          <p:nvPr/>
        </p:nvSpPr>
        <p:spPr>
          <a:xfrm>
            <a:off x="457200" y="4882897"/>
            <a:ext cx="6858000" cy="228600"/>
          </a:xfrm>
          <a:prstGeom prst="rect">
            <a:avLst/>
          </a:prstGeom>
          <a:noFill/>
          <a:ln/>
        </p:spPr>
        <p:txBody>
          <a:bodyPr wrap="square" lIns="0" tIns="0" rIns="0" bIns="0" rtlCol="0" anchor="ctr"/>
          <a:lstStyle/>
          <a:p>
            <a:endParaRPr lang="en-GB" sz="851" noProof="0"/>
          </a:p>
        </p:txBody>
      </p:sp>
      <p:sp>
        <p:nvSpPr>
          <p:cNvPr id="12" name="Text 9"/>
          <p:cNvSpPr/>
          <p:nvPr/>
        </p:nvSpPr>
        <p:spPr>
          <a:xfrm>
            <a:off x="8412480" y="4882897"/>
            <a:ext cx="365760" cy="228600"/>
          </a:xfrm>
          <a:prstGeom prst="rect">
            <a:avLst/>
          </a:prstGeom>
          <a:noFill/>
          <a:ln/>
        </p:spPr>
        <p:txBody>
          <a:bodyPr wrap="square" lIns="0" tIns="0" rIns="0" bIns="0" rtlCol="0" anchor="ctr"/>
          <a:lstStyle/>
          <a:p>
            <a:pPr algn="r"/>
            <a:r>
              <a:rPr lang="en-GB" sz="851" noProof="0">
                <a:solidFill>
                  <a:srgbClr val="5C685F"/>
                </a:solidFill>
                <a:latin typeface="Calibri" pitchFamily="34" charset="0"/>
                <a:ea typeface="Calibri" pitchFamily="34" charset="-122"/>
                <a:cs typeface="Calibri" pitchFamily="34" charset="-120"/>
              </a:rPr>
              <a:t>22</a:t>
            </a:r>
            <a:endParaRPr lang="en-GB" sz="851" noProof="0"/>
          </a:p>
        </p:txBody>
      </p:sp>
      <p:pic>
        <p:nvPicPr>
          <p:cNvPr id="13" name="Picture 12" descr="Palu Logo Final (4 languages) Non-transparent.jpg"/>
          <p:cNvPicPr>
            <a:picLocks noChangeAspect="1"/>
          </p:cNvPicPr>
          <p:nvPr/>
        </p:nvPicPr>
        <p:blipFill>
          <a:blip r:embed="rId4"/>
          <a:stretch>
            <a:fillRect/>
          </a:stretch>
        </p:blipFill>
        <p:spPr>
          <a:xfrm>
            <a:off x="6720840" y="164592"/>
            <a:ext cx="2103120" cy="678315"/>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9"/>
            <a:ext cx="5486400" cy="274320"/>
          </a:xfrm>
          <a:prstGeom prst="rect">
            <a:avLst/>
          </a:prstGeom>
          <a:noFill/>
          <a:ln/>
        </p:spPr>
        <p:txBody>
          <a:bodyPr wrap="square" lIns="0" tIns="0" rIns="0" bIns="0" rtlCol="0" anchor="ctr"/>
          <a:lstStyle/>
          <a:p>
            <a:r>
              <a:rPr lang="en-GB" sz="1100" b="1" kern="0" spc="200" noProof="0">
                <a:solidFill>
                  <a:srgbClr val="1B4332"/>
                </a:solidFill>
                <a:latin typeface="Calibri" pitchFamily="34" charset="0"/>
                <a:ea typeface="Calibri" pitchFamily="34" charset="-122"/>
                <a:cs typeface="Calibri" pitchFamily="34" charset="-120"/>
              </a:rPr>
              <a:t>FROM DISCONTENT TO BACKSLIDING</a:t>
            </a:r>
            <a:endParaRPr lang="en-GB" sz="1100" noProof="0"/>
          </a:p>
        </p:txBody>
      </p:sp>
      <p:sp>
        <p:nvSpPr>
          <p:cNvPr id="3" name="Text 1"/>
          <p:cNvSpPr/>
          <p:nvPr/>
        </p:nvSpPr>
        <p:spPr>
          <a:xfrm>
            <a:off x="457200" y="530353"/>
            <a:ext cx="8412480" cy="502920"/>
          </a:xfrm>
          <a:prstGeom prst="rect">
            <a:avLst/>
          </a:prstGeom>
          <a:noFill/>
          <a:ln/>
        </p:spPr>
        <p:txBody>
          <a:bodyPr wrap="square" lIns="0" tIns="0" rIns="0" bIns="0" rtlCol="0" anchor="ctr"/>
          <a:lstStyle/>
          <a:p>
            <a:r>
              <a:rPr lang="en-GB" sz="2200" b="1" noProof="0">
                <a:solidFill>
                  <a:srgbClr val="1C1C1A"/>
                </a:solidFill>
                <a:latin typeface="Cambria" pitchFamily="34" charset="0"/>
                <a:ea typeface="Cambria" pitchFamily="34" charset="-122"/>
                <a:cs typeface="Cambria" pitchFamily="34" charset="-120"/>
              </a:rPr>
              <a:t>Civic Space Crackdowns &amp; Governance Failure</a:t>
            </a:r>
            <a:endParaRPr lang="en-GB" sz="2200" noProof="0"/>
          </a:p>
        </p:txBody>
      </p:sp>
      <p:sp>
        <p:nvSpPr>
          <p:cNvPr id="4" name="Shape 2"/>
          <p:cNvSpPr/>
          <p:nvPr/>
        </p:nvSpPr>
        <p:spPr>
          <a:xfrm>
            <a:off x="457200" y="1188721"/>
            <a:ext cx="2606040" cy="1874520"/>
          </a:xfrm>
          <a:prstGeom prst="rect">
            <a:avLst/>
          </a:prstGeom>
          <a:solidFill>
            <a:srgbClr val="EFEEE7"/>
          </a:solidFill>
          <a:ln/>
        </p:spPr>
        <p:txBody>
          <a:bodyPr/>
          <a:lstStyle/>
          <a:p>
            <a:endParaRPr lang="en-GB" noProof="0"/>
          </a:p>
        </p:txBody>
      </p:sp>
      <p:pic>
        <p:nvPicPr>
          <p:cNvPr id="5" name="Image 0" descr="preencoded.png"/>
          <p:cNvPicPr>
            <a:picLocks noChangeAspect="1"/>
          </p:cNvPicPr>
          <p:nvPr/>
        </p:nvPicPr>
        <p:blipFill>
          <a:blip r:embed="rId3"/>
          <a:stretch>
            <a:fillRect/>
          </a:stretch>
        </p:blipFill>
        <p:spPr>
          <a:xfrm>
            <a:off x="640080" y="1353313"/>
            <a:ext cx="347472" cy="347472"/>
          </a:xfrm>
          <a:prstGeom prst="rect">
            <a:avLst/>
          </a:prstGeom>
        </p:spPr>
      </p:pic>
      <p:sp>
        <p:nvSpPr>
          <p:cNvPr id="6" name="Text 3"/>
          <p:cNvSpPr/>
          <p:nvPr/>
        </p:nvSpPr>
        <p:spPr>
          <a:xfrm>
            <a:off x="640080" y="1755649"/>
            <a:ext cx="2240280" cy="457200"/>
          </a:xfrm>
          <a:prstGeom prst="rect">
            <a:avLst/>
          </a:prstGeom>
          <a:noFill/>
          <a:ln/>
        </p:spPr>
        <p:txBody>
          <a:bodyPr wrap="square" lIns="0" tIns="0" rIns="0" bIns="0" rtlCol="0" anchor="ctr"/>
          <a:lstStyle/>
          <a:p>
            <a:r>
              <a:rPr lang="en-GB" sz="1200" b="1" noProof="0">
                <a:solidFill>
                  <a:srgbClr val="1B4332"/>
                </a:solidFill>
                <a:latin typeface="Cambria" pitchFamily="34" charset="0"/>
                <a:ea typeface="Cambria" pitchFamily="34" charset="-122"/>
                <a:cs typeface="Cambria" pitchFamily="34" charset="-120"/>
              </a:rPr>
              <a:t>Criminalization of Dissent</a:t>
            </a:r>
            <a:endParaRPr lang="en-GB" sz="1200" noProof="0"/>
          </a:p>
        </p:txBody>
      </p:sp>
      <p:sp>
        <p:nvSpPr>
          <p:cNvPr id="7" name="Text 4"/>
          <p:cNvSpPr/>
          <p:nvPr/>
        </p:nvSpPr>
        <p:spPr>
          <a:xfrm>
            <a:off x="640080" y="2176273"/>
            <a:ext cx="2240280" cy="822960"/>
          </a:xfrm>
          <a:prstGeom prst="rect">
            <a:avLst/>
          </a:prstGeom>
          <a:noFill/>
          <a:ln/>
        </p:spPr>
        <p:txBody>
          <a:bodyPr wrap="square" lIns="0" tIns="0" rIns="0" bIns="0" rtlCol="0" anchor="ctr"/>
          <a:lstStyle/>
          <a:p>
            <a:pPr>
              <a:lnSpc>
                <a:spcPct val="112000"/>
              </a:lnSpc>
            </a:pPr>
            <a:r>
              <a:rPr lang="en-GB" sz="931" noProof="0">
                <a:solidFill>
                  <a:srgbClr val="1C1C1A"/>
                </a:solidFill>
                <a:latin typeface="Calibri" pitchFamily="34" charset="0"/>
                <a:ea typeface="Calibri" pitchFamily="34" charset="-122"/>
                <a:cs typeface="Calibri" pitchFamily="34" charset="-120"/>
              </a:rPr>
              <a:t>Protestors demanding dignified living conditions are repressed; Kenya saw abductions and enforced disappearances following the 2024 protests.</a:t>
            </a:r>
            <a:endParaRPr lang="en-GB" sz="931" noProof="0"/>
          </a:p>
        </p:txBody>
      </p:sp>
      <p:sp>
        <p:nvSpPr>
          <p:cNvPr id="8" name="Shape 5"/>
          <p:cNvSpPr/>
          <p:nvPr/>
        </p:nvSpPr>
        <p:spPr>
          <a:xfrm>
            <a:off x="3291840" y="1188721"/>
            <a:ext cx="2606040" cy="1874520"/>
          </a:xfrm>
          <a:prstGeom prst="rect">
            <a:avLst/>
          </a:prstGeom>
          <a:solidFill>
            <a:srgbClr val="EFEEE7"/>
          </a:solidFill>
          <a:ln/>
        </p:spPr>
        <p:txBody>
          <a:bodyPr/>
          <a:lstStyle/>
          <a:p>
            <a:endParaRPr lang="en-GB" noProof="0"/>
          </a:p>
        </p:txBody>
      </p:sp>
      <p:pic>
        <p:nvPicPr>
          <p:cNvPr id="9" name="Image 1" descr="preencoded.png"/>
          <p:cNvPicPr>
            <a:picLocks noChangeAspect="1"/>
          </p:cNvPicPr>
          <p:nvPr/>
        </p:nvPicPr>
        <p:blipFill>
          <a:blip r:embed="rId3"/>
          <a:stretch>
            <a:fillRect/>
          </a:stretch>
        </p:blipFill>
        <p:spPr>
          <a:xfrm>
            <a:off x="3474720" y="1353313"/>
            <a:ext cx="347472" cy="347472"/>
          </a:xfrm>
          <a:prstGeom prst="rect">
            <a:avLst/>
          </a:prstGeom>
        </p:spPr>
      </p:pic>
      <p:sp>
        <p:nvSpPr>
          <p:cNvPr id="10" name="Text 6"/>
          <p:cNvSpPr/>
          <p:nvPr/>
        </p:nvSpPr>
        <p:spPr>
          <a:xfrm>
            <a:off x="3474720" y="1755649"/>
            <a:ext cx="2240280" cy="457200"/>
          </a:xfrm>
          <a:prstGeom prst="rect">
            <a:avLst/>
          </a:prstGeom>
          <a:noFill/>
          <a:ln/>
        </p:spPr>
        <p:txBody>
          <a:bodyPr wrap="square" lIns="0" tIns="0" rIns="0" bIns="0" rtlCol="0" anchor="ctr"/>
          <a:lstStyle/>
          <a:p>
            <a:r>
              <a:rPr lang="en-GB" sz="1200" b="1" noProof="0">
                <a:solidFill>
                  <a:srgbClr val="1B4332"/>
                </a:solidFill>
                <a:latin typeface="Cambria" pitchFamily="34" charset="0"/>
                <a:ea typeface="Cambria" pitchFamily="34" charset="-122"/>
                <a:cs typeface="Cambria" pitchFamily="34" charset="-120"/>
              </a:rPr>
              <a:t>Repressive Legislation</a:t>
            </a:r>
            <a:endParaRPr lang="en-GB" sz="1200" noProof="0"/>
          </a:p>
        </p:txBody>
      </p:sp>
      <p:sp>
        <p:nvSpPr>
          <p:cNvPr id="11" name="Text 7"/>
          <p:cNvSpPr/>
          <p:nvPr/>
        </p:nvSpPr>
        <p:spPr>
          <a:xfrm>
            <a:off x="3474720" y="2176273"/>
            <a:ext cx="2240280" cy="822960"/>
          </a:xfrm>
          <a:prstGeom prst="rect">
            <a:avLst/>
          </a:prstGeom>
          <a:noFill/>
          <a:ln/>
        </p:spPr>
        <p:txBody>
          <a:bodyPr wrap="square" lIns="0" tIns="0" rIns="0" bIns="0" rtlCol="0" anchor="ctr"/>
          <a:lstStyle/>
          <a:p>
            <a:pPr>
              <a:lnSpc>
                <a:spcPct val="112000"/>
              </a:lnSpc>
            </a:pPr>
            <a:r>
              <a:rPr lang="en-GB" sz="900" noProof="0">
                <a:solidFill>
                  <a:srgbClr val="1C1C1A"/>
                </a:solidFill>
                <a:latin typeface="Calibri"/>
                <a:ea typeface="Calibri"/>
                <a:cs typeface="Calibri"/>
              </a:rPr>
              <a:t>Leaders exploit popular frustration to erode democratic freedoms and human rights protections</a:t>
            </a:r>
            <a:r>
              <a:rPr lang="en-GB" sz="900">
                <a:solidFill>
                  <a:srgbClr val="1C1C1A"/>
                </a:solidFill>
                <a:latin typeface="Calibri"/>
                <a:ea typeface="Calibri"/>
                <a:cs typeface="Calibri"/>
              </a:rPr>
              <a:t> by passing laws that restrict civil society actors. Eg Uganda Sovereignty Bill</a:t>
            </a:r>
            <a:endParaRPr lang="en-GB" sz="931" noProof="0"/>
          </a:p>
        </p:txBody>
      </p:sp>
      <p:sp>
        <p:nvSpPr>
          <p:cNvPr id="12" name="Shape 8"/>
          <p:cNvSpPr/>
          <p:nvPr/>
        </p:nvSpPr>
        <p:spPr>
          <a:xfrm>
            <a:off x="6126480" y="1188721"/>
            <a:ext cx="2606040" cy="1874520"/>
          </a:xfrm>
          <a:prstGeom prst="rect">
            <a:avLst/>
          </a:prstGeom>
          <a:solidFill>
            <a:srgbClr val="EFEEE7"/>
          </a:solidFill>
          <a:ln/>
        </p:spPr>
        <p:txBody>
          <a:bodyPr/>
          <a:lstStyle/>
          <a:p>
            <a:endParaRPr lang="en-GB" noProof="0"/>
          </a:p>
        </p:txBody>
      </p:sp>
      <p:pic>
        <p:nvPicPr>
          <p:cNvPr id="13" name="Image 2" descr="preencoded.png"/>
          <p:cNvPicPr>
            <a:picLocks noChangeAspect="1"/>
          </p:cNvPicPr>
          <p:nvPr/>
        </p:nvPicPr>
        <p:blipFill>
          <a:blip r:embed="rId4"/>
          <a:stretch>
            <a:fillRect/>
          </a:stretch>
        </p:blipFill>
        <p:spPr>
          <a:xfrm>
            <a:off x="6309360" y="1353313"/>
            <a:ext cx="347472" cy="347472"/>
          </a:xfrm>
          <a:prstGeom prst="rect">
            <a:avLst/>
          </a:prstGeom>
        </p:spPr>
      </p:pic>
      <p:sp>
        <p:nvSpPr>
          <p:cNvPr id="14" name="Text 9"/>
          <p:cNvSpPr/>
          <p:nvPr/>
        </p:nvSpPr>
        <p:spPr>
          <a:xfrm>
            <a:off x="6309360" y="1755649"/>
            <a:ext cx="2240280" cy="457200"/>
          </a:xfrm>
          <a:prstGeom prst="rect">
            <a:avLst/>
          </a:prstGeom>
          <a:noFill/>
          <a:ln/>
        </p:spPr>
        <p:txBody>
          <a:bodyPr wrap="square" lIns="0" tIns="0" rIns="0" bIns="0" rtlCol="0" anchor="ctr"/>
          <a:lstStyle/>
          <a:p>
            <a:r>
              <a:rPr lang="en-GB" sz="1200" b="1" noProof="0">
                <a:solidFill>
                  <a:srgbClr val="1B4332"/>
                </a:solidFill>
                <a:latin typeface="Cambria" pitchFamily="34" charset="0"/>
                <a:ea typeface="Cambria" pitchFamily="34" charset="-122"/>
                <a:cs typeface="Cambria" pitchFamily="34" charset="-120"/>
              </a:rPr>
              <a:t>Internet Shutdowns</a:t>
            </a:r>
            <a:endParaRPr lang="en-GB" sz="1200" noProof="0"/>
          </a:p>
        </p:txBody>
      </p:sp>
      <p:sp>
        <p:nvSpPr>
          <p:cNvPr id="15" name="Text 10"/>
          <p:cNvSpPr/>
          <p:nvPr/>
        </p:nvSpPr>
        <p:spPr>
          <a:xfrm>
            <a:off x="6309360" y="2176273"/>
            <a:ext cx="2240280" cy="822960"/>
          </a:xfrm>
          <a:prstGeom prst="rect">
            <a:avLst/>
          </a:prstGeom>
          <a:noFill/>
          <a:ln/>
        </p:spPr>
        <p:txBody>
          <a:bodyPr wrap="square" lIns="0" tIns="0" rIns="0" bIns="0" rtlCol="0" anchor="ctr"/>
          <a:lstStyle/>
          <a:p>
            <a:pPr>
              <a:lnSpc>
                <a:spcPct val="112000"/>
              </a:lnSpc>
            </a:pPr>
            <a:r>
              <a:rPr lang="en-GB" sz="931" noProof="0">
                <a:solidFill>
                  <a:srgbClr val="1C1C1A"/>
                </a:solidFill>
                <a:latin typeface="Calibri" pitchFamily="34" charset="0"/>
                <a:ea typeface="Calibri" pitchFamily="34" charset="-122"/>
                <a:cs typeface="Calibri" pitchFamily="34" charset="-120"/>
              </a:rPr>
              <a:t>A 24-hour shutdown costs ~0.5–1% of daily GDP (NetBlocks), disrupting mobile money and SME communications that millions depend on.</a:t>
            </a:r>
            <a:endParaRPr lang="en-GB" sz="931" noProof="0"/>
          </a:p>
        </p:txBody>
      </p:sp>
      <p:sp>
        <p:nvSpPr>
          <p:cNvPr id="16" name="Shape 11"/>
          <p:cNvSpPr/>
          <p:nvPr/>
        </p:nvSpPr>
        <p:spPr>
          <a:xfrm>
            <a:off x="457200" y="3246121"/>
            <a:ext cx="8229600" cy="1417320"/>
          </a:xfrm>
          <a:prstGeom prst="rect">
            <a:avLst/>
          </a:prstGeom>
          <a:solidFill>
            <a:srgbClr val="1B4332"/>
          </a:solidFill>
          <a:ln/>
        </p:spPr>
        <p:txBody>
          <a:bodyPr/>
          <a:lstStyle/>
          <a:p>
            <a:endParaRPr lang="en-GB" noProof="0"/>
          </a:p>
        </p:txBody>
      </p:sp>
      <p:sp>
        <p:nvSpPr>
          <p:cNvPr id="17" name="Text 12"/>
          <p:cNvSpPr/>
          <p:nvPr/>
        </p:nvSpPr>
        <p:spPr>
          <a:xfrm>
            <a:off x="685800" y="3401569"/>
            <a:ext cx="7772400" cy="365760"/>
          </a:xfrm>
          <a:prstGeom prst="rect">
            <a:avLst/>
          </a:prstGeom>
          <a:noFill/>
          <a:ln/>
        </p:spPr>
        <p:txBody>
          <a:bodyPr wrap="square" lIns="0" tIns="0" rIns="0" bIns="0" rtlCol="0" anchor="ctr"/>
          <a:lstStyle/>
          <a:p>
            <a:r>
              <a:rPr lang="en-GB" sz="1351" b="1" noProof="0">
                <a:solidFill>
                  <a:srgbClr val="C9A14A"/>
                </a:solidFill>
                <a:latin typeface="Cambria" pitchFamily="34" charset="0"/>
                <a:ea typeface="Cambria" pitchFamily="34" charset="-122"/>
                <a:cs typeface="Cambria" pitchFamily="34" charset="-120"/>
              </a:rPr>
              <a:t>Policy Paralysis → Governance Failure</a:t>
            </a:r>
            <a:endParaRPr lang="en-GB" sz="1351" noProof="0"/>
          </a:p>
        </p:txBody>
      </p:sp>
      <p:sp>
        <p:nvSpPr>
          <p:cNvPr id="18" name="Text 13"/>
          <p:cNvSpPr/>
          <p:nvPr/>
        </p:nvSpPr>
        <p:spPr>
          <a:xfrm>
            <a:off x="685800" y="3767329"/>
            <a:ext cx="7772400" cy="822960"/>
          </a:xfrm>
          <a:prstGeom prst="rect">
            <a:avLst/>
          </a:prstGeom>
          <a:noFill/>
          <a:ln/>
        </p:spPr>
        <p:txBody>
          <a:bodyPr wrap="square" lIns="0" tIns="0" rIns="0" bIns="0" rtlCol="0" anchor="ctr"/>
          <a:lstStyle/>
          <a:p>
            <a:pPr>
              <a:lnSpc>
                <a:spcPct val="115000"/>
              </a:lnSpc>
            </a:pPr>
            <a:r>
              <a:rPr lang="en-GB" sz="1000" noProof="0">
                <a:solidFill>
                  <a:srgbClr val="DCE6DF"/>
                </a:solidFill>
                <a:latin typeface="Calibri"/>
                <a:ea typeface="Calibri"/>
                <a:cs typeface="Calibri"/>
              </a:rPr>
              <a:t>Bound by conditionality agreements, governments are technically in power but functionally unable to govern in the public interest. Public trust declines, voter apathy increases, and legitimacy </a:t>
            </a:r>
            <a:r>
              <a:rPr lang="en-GB" sz="1000">
                <a:solidFill>
                  <a:srgbClr val="DCE6DF"/>
                </a:solidFill>
                <a:latin typeface="Calibri"/>
                <a:ea typeface="Calibri"/>
                <a:cs typeface="Calibri"/>
              </a:rPr>
              <a:t>erodes (conditions</a:t>
            </a:r>
            <a:r>
              <a:rPr lang="en-GB" sz="1000" noProof="0">
                <a:solidFill>
                  <a:srgbClr val="DCE6DF"/>
                </a:solidFill>
                <a:latin typeface="Calibri"/>
                <a:ea typeface="Calibri"/>
                <a:cs typeface="Calibri"/>
              </a:rPr>
              <a:t> conducive to democratic backsliding and authoritarian appeals</a:t>
            </a:r>
            <a:r>
              <a:rPr lang="en-GB" sz="1000">
                <a:solidFill>
                  <a:srgbClr val="DCE6DF"/>
                </a:solidFill>
                <a:latin typeface="Calibri"/>
                <a:ea typeface="Calibri"/>
                <a:cs typeface="Calibri"/>
              </a:rPr>
              <a:t>)</a:t>
            </a:r>
            <a:endParaRPr lang="en-GB" sz="1000" noProof="0">
              <a:latin typeface="Calibri"/>
              <a:ea typeface="Calibri"/>
              <a:cs typeface="Calibri"/>
            </a:endParaRPr>
          </a:p>
        </p:txBody>
      </p:sp>
      <p:sp>
        <p:nvSpPr>
          <p:cNvPr id="19" name="Text 14"/>
          <p:cNvSpPr/>
          <p:nvPr/>
        </p:nvSpPr>
        <p:spPr>
          <a:xfrm>
            <a:off x="457200" y="4882897"/>
            <a:ext cx="6858000" cy="228600"/>
          </a:xfrm>
          <a:prstGeom prst="rect">
            <a:avLst/>
          </a:prstGeom>
          <a:noFill/>
          <a:ln/>
        </p:spPr>
        <p:txBody>
          <a:bodyPr wrap="square" lIns="0" tIns="0" rIns="0" bIns="0" rtlCol="0" anchor="ctr"/>
          <a:lstStyle/>
          <a:p>
            <a:endParaRPr lang="en-GB" sz="851" noProof="0"/>
          </a:p>
        </p:txBody>
      </p:sp>
      <p:sp>
        <p:nvSpPr>
          <p:cNvPr id="20" name="Text 15"/>
          <p:cNvSpPr/>
          <p:nvPr/>
        </p:nvSpPr>
        <p:spPr>
          <a:xfrm>
            <a:off x="8412480" y="4882897"/>
            <a:ext cx="365760" cy="228600"/>
          </a:xfrm>
          <a:prstGeom prst="rect">
            <a:avLst/>
          </a:prstGeom>
          <a:noFill/>
          <a:ln/>
        </p:spPr>
        <p:txBody>
          <a:bodyPr wrap="square" lIns="0" tIns="0" rIns="0" bIns="0" rtlCol="0" anchor="ctr"/>
          <a:lstStyle/>
          <a:p>
            <a:pPr algn="r"/>
            <a:r>
              <a:rPr lang="en-GB" sz="851" noProof="0">
                <a:solidFill>
                  <a:srgbClr val="5C685F"/>
                </a:solidFill>
                <a:latin typeface="Calibri" pitchFamily="34" charset="0"/>
                <a:ea typeface="Calibri" pitchFamily="34" charset="-122"/>
                <a:cs typeface="Calibri" pitchFamily="34" charset="-120"/>
              </a:rPr>
              <a:t>23</a:t>
            </a:r>
            <a:endParaRPr lang="en-GB" sz="851" noProof="0"/>
          </a:p>
        </p:txBody>
      </p:sp>
      <p:pic>
        <p:nvPicPr>
          <p:cNvPr id="21" name="Picture 20" descr="Palu Logo Final (4 languages) Non-transparent.jpg"/>
          <p:cNvPicPr>
            <a:picLocks noChangeAspect="1"/>
          </p:cNvPicPr>
          <p:nvPr/>
        </p:nvPicPr>
        <p:blipFill>
          <a:blip r:embed="rId5"/>
          <a:stretch>
            <a:fillRect/>
          </a:stretch>
        </p:blipFill>
        <p:spPr>
          <a:xfrm>
            <a:off x="6720840" y="164592"/>
            <a:ext cx="2103120" cy="678315"/>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9"/>
            <a:ext cx="5486400" cy="274320"/>
          </a:xfrm>
          <a:prstGeom prst="rect">
            <a:avLst/>
          </a:prstGeom>
          <a:noFill/>
          <a:ln/>
        </p:spPr>
        <p:txBody>
          <a:bodyPr wrap="square" lIns="0" tIns="0" rIns="0" bIns="0" rtlCol="0" anchor="ctr"/>
          <a:lstStyle/>
          <a:p>
            <a:r>
              <a:rPr lang="en-GB" sz="1100" b="1" kern="0" spc="200" noProof="0">
                <a:solidFill>
                  <a:srgbClr val="1B4332"/>
                </a:solidFill>
                <a:latin typeface="Calibri" pitchFamily="34" charset="0"/>
                <a:ea typeface="Calibri" pitchFamily="34" charset="-122"/>
                <a:cs typeface="Calibri" pitchFamily="34" charset="-120"/>
              </a:rPr>
              <a:t> CONCLUSIONS</a:t>
            </a:r>
            <a:endParaRPr lang="en-GB" sz="1100" noProof="0"/>
          </a:p>
        </p:txBody>
      </p:sp>
      <p:sp>
        <p:nvSpPr>
          <p:cNvPr id="3" name="Text 1"/>
          <p:cNvSpPr/>
          <p:nvPr/>
        </p:nvSpPr>
        <p:spPr>
          <a:xfrm>
            <a:off x="457200" y="530353"/>
            <a:ext cx="8229600" cy="502920"/>
          </a:xfrm>
          <a:prstGeom prst="rect">
            <a:avLst/>
          </a:prstGeom>
          <a:noFill/>
          <a:ln/>
        </p:spPr>
        <p:txBody>
          <a:bodyPr wrap="square" lIns="0" tIns="0" rIns="0" bIns="0" rtlCol="0" anchor="ctr"/>
          <a:lstStyle/>
          <a:p>
            <a:r>
              <a:rPr lang="en-GB" sz="2800" b="1" noProof="0">
                <a:solidFill>
                  <a:srgbClr val="1C1C1A"/>
                </a:solidFill>
                <a:latin typeface="Cambria" pitchFamily="34" charset="0"/>
                <a:ea typeface="Cambria" pitchFamily="34" charset="-122"/>
                <a:cs typeface="Cambria" pitchFamily="34" charset="-120"/>
              </a:rPr>
              <a:t>Recommendations</a:t>
            </a:r>
            <a:endParaRPr lang="en-GB" sz="2800" noProof="0"/>
          </a:p>
        </p:txBody>
      </p:sp>
      <p:sp>
        <p:nvSpPr>
          <p:cNvPr id="4" name="Shape 2"/>
          <p:cNvSpPr/>
          <p:nvPr/>
        </p:nvSpPr>
        <p:spPr>
          <a:xfrm>
            <a:off x="457200" y="1188721"/>
            <a:ext cx="4114800" cy="1691640"/>
          </a:xfrm>
          <a:prstGeom prst="rect">
            <a:avLst/>
          </a:prstGeom>
          <a:solidFill>
            <a:srgbClr val="EFEEE7"/>
          </a:solidFill>
          <a:ln/>
        </p:spPr>
        <p:txBody>
          <a:bodyPr/>
          <a:lstStyle/>
          <a:p>
            <a:endParaRPr lang="en-GB" noProof="0"/>
          </a:p>
        </p:txBody>
      </p:sp>
      <p:pic>
        <p:nvPicPr>
          <p:cNvPr id="5" name="Image 0" descr="preencoded.png"/>
          <p:cNvPicPr>
            <a:picLocks noChangeAspect="1"/>
          </p:cNvPicPr>
          <p:nvPr/>
        </p:nvPicPr>
        <p:blipFill>
          <a:blip r:embed="rId3"/>
          <a:stretch>
            <a:fillRect/>
          </a:stretch>
        </p:blipFill>
        <p:spPr>
          <a:xfrm>
            <a:off x="658368" y="1371601"/>
            <a:ext cx="365760" cy="365760"/>
          </a:xfrm>
          <a:prstGeom prst="rect">
            <a:avLst/>
          </a:prstGeom>
        </p:spPr>
      </p:pic>
      <p:sp>
        <p:nvSpPr>
          <p:cNvPr id="6" name="Text 3"/>
          <p:cNvSpPr/>
          <p:nvPr/>
        </p:nvSpPr>
        <p:spPr>
          <a:xfrm>
            <a:off x="1170432" y="1353313"/>
            <a:ext cx="3200400" cy="502920"/>
          </a:xfrm>
          <a:prstGeom prst="rect">
            <a:avLst/>
          </a:prstGeom>
          <a:noFill/>
          <a:ln/>
        </p:spPr>
        <p:txBody>
          <a:bodyPr wrap="square" lIns="0" tIns="0" rIns="0" bIns="0" rtlCol="0" anchor="ctr"/>
          <a:lstStyle/>
          <a:p>
            <a:pPr>
              <a:lnSpc>
                <a:spcPct val="105000"/>
              </a:lnSpc>
            </a:pPr>
            <a:r>
              <a:rPr lang="en-GB" sz="1251" b="1" noProof="0">
                <a:solidFill>
                  <a:srgbClr val="1B4332"/>
                </a:solidFill>
                <a:latin typeface="Cambria" pitchFamily="34" charset="0"/>
                <a:ea typeface="Cambria" pitchFamily="34" charset="-122"/>
                <a:cs typeface="Cambria" pitchFamily="34" charset="-120"/>
              </a:rPr>
              <a:t>Electoral Integrity &amp; Administration</a:t>
            </a:r>
            <a:endParaRPr lang="en-GB" sz="1251" noProof="0"/>
          </a:p>
        </p:txBody>
      </p:sp>
      <p:sp>
        <p:nvSpPr>
          <p:cNvPr id="7" name="Text 4"/>
          <p:cNvSpPr/>
          <p:nvPr/>
        </p:nvSpPr>
        <p:spPr>
          <a:xfrm>
            <a:off x="658368" y="1901953"/>
            <a:ext cx="3703320" cy="822960"/>
          </a:xfrm>
          <a:prstGeom prst="rect">
            <a:avLst/>
          </a:prstGeom>
          <a:noFill/>
          <a:ln/>
        </p:spPr>
        <p:txBody>
          <a:bodyPr wrap="square" lIns="0" tIns="0" rIns="0" bIns="0" rtlCol="0" anchor="ctr"/>
          <a:lstStyle/>
          <a:p>
            <a:pPr>
              <a:lnSpc>
                <a:spcPct val="113000"/>
              </a:lnSpc>
            </a:pPr>
            <a:r>
              <a:rPr lang="en-GB" sz="960" noProof="0" dirty="0">
                <a:solidFill>
                  <a:srgbClr val="1C1C1A"/>
                </a:solidFill>
                <a:latin typeface="Calibri" pitchFamily="34" charset="0"/>
                <a:ea typeface="Calibri" pitchFamily="34" charset="-122"/>
                <a:cs typeface="Calibri" pitchFamily="34" charset="-120"/>
              </a:rPr>
              <a:t>Strengthen independence and resourcing of Electoral Commissions; bind AU Observation Mission recommendations to follow-through frameworks; expand ACDEG ratification and compliance monitoring.</a:t>
            </a:r>
            <a:endParaRPr lang="en-GB" sz="960" noProof="0" dirty="0"/>
          </a:p>
        </p:txBody>
      </p:sp>
      <p:sp>
        <p:nvSpPr>
          <p:cNvPr id="8" name="Shape 5"/>
          <p:cNvSpPr/>
          <p:nvPr/>
        </p:nvSpPr>
        <p:spPr>
          <a:xfrm>
            <a:off x="4846320" y="1188721"/>
            <a:ext cx="4114800" cy="1691640"/>
          </a:xfrm>
          <a:prstGeom prst="rect">
            <a:avLst/>
          </a:prstGeom>
          <a:solidFill>
            <a:srgbClr val="EFEEE7"/>
          </a:solidFill>
          <a:ln/>
        </p:spPr>
        <p:txBody>
          <a:bodyPr/>
          <a:lstStyle/>
          <a:p>
            <a:endParaRPr lang="en-GB" noProof="0"/>
          </a:p>
        </p:txBody>
      </p:sp>
      <p:pic>
        <p:nvPicPr>
          <p:cNvPr id="9" name="Image 1" descr="preencoded.png"/>
          <p:cNvPicPr>
            <a:picLocks noChangeAspect="1"/>
          </p:cNvPicPr>
          <p:nvPr/>
        </p:nvPicPr>
        <p:blipFill>
          <a:blip r:embed="rId4"/>
          <a:stretch>
            <a:fillRect/>
          </a:stretch>
        </p:blipFill>
        <p:spPr>
          <a:xfrm>
            <a:off x="5047488" y="1371601"/>
            <a:ext cx="365760" cy="365760"/>
          </a:xfrm>
          <a:prstGeom prst="rect">
            <a:avLst/>
          </a:prstGeom>
        </p:spPr>
      </p:pic>
      <p:sp>
        <p:nvSpPr>
          <p:cNvPr id="10" name="Text 6"/>
          <p:cNvSpPr/>
          <p:nvPr/>
        </p:nvSpPr>
        <p:spPr>
          <a:xfrm>
            <a:off x="5559552" y="1353313"/>
            <a:ext cx="3200400" cy="502920"/>
          </a:xfrm>
          <a:prstGeom prst="rect">
            <a:avLst/>
          </a:prstGeom>
          <a:noFill/>
          <a:ln/>
        </p:spPr>
        <p:txBody>
          <a:bodyPr wrap="square" lIns="0" tIns="0" rIns="0" bIns="0" rtlCol="0" anchor="ctr"/>
          <a:lstStyle/>
          <a:p>
            <a:pPr>
              <a:lnSpc>
                <a:spcPct val="105000"/>
              </a:lnSpc>
            </a:pPr>
            <a:r>
              <a:rPr lang="en-GB" sz="1251" b="1" noProof="0">
                <a:solidFill>
                  <a:srgbClr val="1B4332"/>
                </a:solidFill>
                <a:latin typeface="Cambria" pitchFamily="34" charset="0"/>
                <a:ea typeface="Cambria" pitchFamily="34" charset="-122"/>
                <a:cs typeface="Cambria" pitchFamily="34" charset="-120"/>
              </a:rPr>
              <a:t>Democratic Accountability</a:t>
            </a:r>
            <a:endParaRPr lang="en-GB" sz="1251" noProof="0"/>
          </a:p>
        </p:txBody>
      </p:sp>
      <p:sp>
        <p:nvSpPr>
          <p:cNvPr id="11" name="Text 7"/>
          <p:cNvSpPr/>
          <p:nvPr/>
        </p:nvSpPr>
        <p:spPr>
          <a:xfrm>
            <a:off x="5047488" y="1901953"/>
            <a:ext cx="3703320" cy="822960"/>
          </a:xfrm>
          <a:prstGeom prst="rect">
            <a:avLst/>
          </a:prstGeom>
          <a:noFill/>
          <a:ln/>
        </p:spPr>
        <p:txBody>
          <a:bodyPr wrap="square" lIns="0" tIns="0" rIns="0" bIns="0" rtlCol="0" anchor="ctr"/>
          <a:lstStyle/>
          <a:p>
            <a:pPr>
              <a:lnSpc>
                <a:spcPct val="113000"/>
              </a:lnSpc>
            </a:pPr>
            <a:r>
              <a:rPr lang="en-GB" sz="950" noProof="0">
                <a:solidFill>
                  <a:srgbClr val="1C1C1A"/>
                </a:solidFill>
                <a:latin typeface="Calibri"/>
                <a:ea typeface="Calibri"/>
                <a:cs typeface="Calibri"/>
              </a:rPr>
              <a:t>Strengthen parliamentary budget oversight and freedom of information legislation so citizens, civil society and the press can scrutinise public expenditure and debt agreements.</a:t>
            </a:r>
            <a:r>
              <a:rPr lang="en-GB" sz="950">
                <a:solidFill>
                  <a:srgbClr val="1C1C1A"/>
                </a:solidFill>
                <a:latin typeface="Calibri"/>
                <a:ea typeface="Calibri"/>
                <a:cs typeface="Calibri"/>
              </a:rPr>
              <a:t> (</a:t>
            </a:r>
            <a:r>
              <a:rPr lang="en-GB" sz="950" err="1">
                <a:solidFill>
                  <a:srgbClr val="1C1C1A"/>
                </a:solidFill>
                <a:latin typeface="Calibri"/>
                <a:ea typeface="Calibri"/>
                <a:cs typeface="Calibri"/>
              </a:rPr>
              <a:t>eg</a:t>
            </a:r>
            <a:r>
              <a:rPr lang="en-GB" sz="950">
                <a:solidFill>
                  <a:srgbClr val="1C1C1A"/>
                </a:solidFill>
                <a:latin typeface="Calibri"/>
                <a:ea typeface="Calibri"/>
                <a:cs typeface="Calibri"/>
              </a:rPr>
              <a:t> Kenya )</a:t>
            </a:r>
            <a:endParaRPr lang="en-GB" sz="960" noProof="0"/>
          </a:p>
        </p:txBody>
      </p:sp>
      <p:sp>
        <p:nvSpPr>
          <p:cNvPr id="12" name="Shape 8"/>
          <p:cNvSpPr/>
          <p:nvPr/>
        </p:nvSpPr>
        <p:spPr>
          <a:xfrm>
            <a:off x="457200" y="3044953"/>
            <a:ext cx="4114800" cy="1691640"/>
          </a:xfrm>
          <a:prstGeom prst="rect">
            <a:avLst/>
          </a:prstGeom>
          <a:solidFill>
            <a:srgbClr val="EFEEE7"/>
          </a:solidFill>
          <a:ln/>
        </p:spPr>
        <p:txBody>
          <a:bodyPr/>
          <a:lstStyle/>
          <a:p>
            <a:endParaRPr lang="en-GB" noProof="0" dirty="0"/>
          </a:p>
        </p:txBody>
      </p:sp>
      <p:pic>
        <p:nvPicPr>
          <p:cNvPr id="13" name="Image 2" descr="preencoded.png"/>
          <p:cNvPicPr>
            <a:picLocks noChangeAspect="1"/>
          </p:cNvPicPr>
          <p:nvPr/>
        </p:nvPicPr>
        <p:blipFill>
          <a:blip r:embed="rId5"/>
          <a:stretch>
            <a:fillRect/>
          </a:stretch>
        </p:blipFill>
        <p:spPr>
          <a:xfrm>
            <a:off x="658368" y="3227833"/>
            <a:ext cx="365760" cy="365760"/>
          </a:xfrm>
          <a:prstGeom prst="rect">
            <a:avLst/>
          </a:prstGeom>
        </p:spPr>
      </p:pic>
      <p:sp>
        <p:nvSpPr>
          <p:cNvPr id="14" name="Text 9"/>
          <p:cNvSpPr/>
          <p:nvPr/>
        </p:nvSpPr>
        <p:spPr>
          <a:xfrm>
            <a:off x="1170432" y="3209545"/>
            <a:ext cx="3200400" cy="502920"/>
          </a:xfrm>
          <a:prstGeom prst="rect">
            <a:avLst/>
          </a:prstGeom>
          <a:noFill/>
          <a:ln/>
        </p:spPr>
        <p:txBody>
          <a:bodyPr wrap="square" lIns="0" tIns="0" rIns="0" bIns="0" rtlCol="0" anchor="ctr"/>
          <a:lstStyle/>
          <a:p>
            <a:pPr>
              <a:lnSpc>
                <a:spcPct val="105000"/>
              </a:lnSpc>
            </a:pPr>
            <a:r>
              <a:rPr lang="en-GB" sz="1251" b="1" noProof="0">
                <a:solidFill>
                  <a:srgbClr val="1B4332"/>
                </a:solidFill>
                <a:latin typeface="Cambria" pitchFamily="34" charset="0"/>
                <a:ea typeface="Cambria" pitchFamily="34" charset="-122"/>
                <a:cs typeface="Cambria" pitchFamily="34" charset="-120"/>
              </a:rPr>
              <a:t>Addressing the Debt-Austerity Trap</a:t>
            </a:r>
            <a:endParaRPr lang="en-GB" sz="1251" noProof="0"/>
          </a:p>
        </p:txBody>
      </p:sp>
      <p:sp>
        <p:nvSpPr>
          <p:cNvPr id="15" name="Text 10"/>
          <p:cNvSpPr/>
          <p:nvPr/>
        </p:nvSpPr>
        <p:spPr>
          <a:xfrm>
            <a:off x="658368" y="3758185"/>
            <a:ext cx="3703320" cy="822960"/>
          </a:xfrm>
          <a:prstGeom prst="rect">
            <a:avLst/>
          </a:prstGeom>
          <a:noFill/>
          <a:ln/>
        </p:spPr>
        <p:txBody>
          <a:bodyPr wrap="square" lIns="0" tIns="0" rIns="0" bIns="0" rtlCol="0" anchor="ctr"/>
          <a:lstStyle/>
          <a:p>
            <a:pPr>
              <a:lnSpc>
                <a:spcPct val="113000"/>
              </a:lnSpc>
            </a:pPr>
            <a:r>
              <a:rPr lang="en-GB" sz="960" noProof="0" dirty="0">
                <a:solidFill>
                  <a:srgbClr val="1C1C1A"/>
                </a:solidFill>
                <a:latin typeface="Calibri" pitchFamily="34" charset="0"/>
                <a:ea typeface="Calibri" pitchFamily="34" charset="-122"/>
                <a:cs typeface="Calibri" pitchFamily="34" charset="-120"/>
              </a:rPr>
              <a:t>Pursue coordinated AU advocacy for IMF conditionality reform that insulates health, education and safety nets; expand African-led debt resolution mechanisms </a:t>
            </a:r>
            <a:endParaRPr lang="en-GB" sz="960" noProof="0" dirty="0"/>
          </a:p>
        </p:txBody>
      </p:sp>
      <p:sp>
        <p:nvSpPr>
          <p:cNvPr id="16" name="Shape 11"/>
          <p:cNvSpPr/>
          <p:nvPr/>
        </p:nvSpPr>
        <p:spPr>
          <a:xfrm>
            <a:off x="4846320" y="3032253"/>
            <a:ext cx="4114800" cy="1691640"/>
          </a:xfrm>
          <a:prstGeom prst="rect">
            <a:avLst/>
          </a:prstGeom>
          <a:solidFill>
            <a:srgbClr val="EFEEE7"/>
          </a:solidFill>
          <a:ln/>
        </p:spPr>
        <p:txBody>
          <a:bodyPr/>
          <a:lstStyle/>
          <a:p>
            <a:endParaRPr lang="en-GB" noProof="0"/>
          </a:p>
        </p:txBody>
      </p:sp>
      <p:pic>
        <p:nvPicPr>
          <p:cNvPr id="17" name="Image 3" descr="preencoded.png"/>
          <p:cNvPicPr>
            <a:picLocks noChangeAspect="1"/>
          </p:cNvPicPr>
          <p:nvPr/>
        </p:nvPicPr>
        <p:blipFill>
          <a:blip r:embed="rId5"/>
          <a:stretch>
            <a:fillRect/>
          </a:stretch>
        </p:blipFill>
        <p:spPr>
          <a:xfrm>
            <a:off x="5047488" y="3227833"/>
            <a:ext cx="365760" cy="365760"/>
          </a:xfrm>
          <a:prstGeom prst="rect">
            <a:avLst/>
          </a:prstGeom>
        </p:spPr>
      </p:pic>
      <p:sp>
        <p:nvSpPr>
          <p:cNvPr id="18" name="Text 12"/>
          <p:cNvSpPr/>
          <p:nvPr/>
        </p:nvSpPr>
        <p:spPr>
          <a:xfrm>
            <a:off x="5559552" y="3209545"/>
            <a:ext cx="3200400" cy="502920"/>
          </a:xfrm>
          <a:prstGeom prst="rect">
            <a:avLst/>
          </a:prstGeom>
          <a:noFill/>
          <a:ln/>
        </p:spPr>
        <p:txBody>
          <a:bodyPr wrap="square" lIns="0" tIns="0" rIns="0" bIns="0" rtlCol="0" anchor="ctr"/>
          <a:lstStyle/>
          <a:p>
            <a:pPr>
              <a:lnSpc>
                <a:spcPct val="105000"/>
              </a:lnSpc>
            </a:pPr>
            <a:r>
              <a:rPr lang="en-GB" sz="1251" b="1" noProof="0">
                <a:solidFill>
                  <a:srgbClr val="1B4332"/>
                </a:solidFill>
                <a:latin typeface="Cambria" pitchFamily="34" charset="0"/>
                <a:ea typeface="Cambria" pitchFamily="34" charset="-122"/>
                <a:cs typeface="Cambria" pitchFamily="34" charset="-120"/>
              </a:rPr>
              <a:t>Campaign Finance Reform</a:t>
            </a:r>
            <a:endParaRPr lang="en-GB" sz="1251" noProof="0"/>
          </a:p>
        </p:txBody>
      </p:sp>
      <p:sp>
        <p:nvSpPr>
          <p:cNvPr id="19" name="Text 13"/>
          <p:cNvSpPr/>
          <p:nvPr/>
        </p:nvSpPr>
        <p:spPr>
          <a:xfrm>
            <a:off x="5047488" y="3758185"/>
            <a:ext cx="3703320" cy="822960"/>
          </a:xfrm>
          <a:prstGeom prst="rect">
            <a:avLst/>
          </a:prstGeom>
          <a:noFill/>
          <a:ln/>
        </p:spPr>
        <p:txBody>
          <a:bodyPr wrap="square" lIns="0" tIns="0" rIns="0" bIns="0" rtlCol="0" anchor="ctr"/>
          <a:lstStyle/>
          <a:p>
            <a:pPr>
              <a:lnSpc>
                <a:spcPct val="113000"/>
              </a:lnSpc>
            </a:pPr>
            <a:r>
              <a:rPr lang="en-GB" sz="960" noProof="0">
                <a:solidFill>
                  <a:srgbClr val="1C1C1A"/>
                </a:solidFill>
                <a:latin typeface="Calibri" pitchFamily="34" charset="0"/>
                <a:ea typeface="Calibri" pitchFamily="34" charset="-122"/>
                <a:cs typeface="Calibri" pitchFamily="34" charset="-120"/>
              </a:rPr>
              <a:t>Mandate real-time disclosure of campaign income and expenditure with independent verification; expand civil society watchdog capacity and enforcement.</a:t>
            </a:r>
            <a:endParaRPr lang="en-GB" sz="960" noProof="0"/>
          </a:p>
        </p:txBody>
      </p:sp>
      <p:sp>
        <p:nvSpPr>
          <p:cNvPr id="20" name="Text 14"/>
          <p:cNvSpPr/>
          <p:nvPr/>
        </p:nvSpPr>
        <p:spPr>
          <a:xfrm>
            <a:off x="457200" y="4882897"/>
            <a:ext cx="6858000" cy="228600"/>
          </a:xfrm>
          <a:prstGeom prst="rect">
            <a:avLst/>
          </a:prstGeom>
          <a:noFill/>
          <a:ln/>
        </p:spPr>
        <p:txBody>
          <a:bodyPr wrap="square" lIns="0" tIns="0" rIns="0" bIns="0" rtlCol="0" anchor="ctr"/>
          <a:lstStyle/>
          <a:p>
            <a:endParaRPr lang="en-GB" sz="851" noProof="0"/>
          </a:p>
        </p:txBody>
      </p:sp>
      <p:sp>
        <p:nvSpPr>
          <p:cNvPr id="21" name="Text 15"/>
          <p:cNvSpPr/>
          <p:nvPr/>
        </p:nvSpPr>
        <p:spPr>
          <a:xfrm>
            <a:off x="8412480" y="4882897"/>
            <a:ext cx="365760" cy="228600"/>
          </a:xfrm>
          <a:prstGeom prst="rect">
            <a:avLst/>
          </a:prstGeom>
          <a:noFill/>
          <a:ln/>
        </p:spPr>
        <p:txBody>
          <a:bodyPr wrap="square" lIns="0" tIns="0" rIns="0" bIns="0" rtlCol="0" anchor="ctr"/>
          <a:lstStyle/>
          <a:p>
            <a:pPr algn="r"/>
            <a:r>
              <a:rPr lang="en-GB" sz="851" noProof="0">
                <a:solidFill>
                  <a:srgbClr val="5C685F"/>
                </a:solidFill>
                <a:latin typeface="Calibri" pitchFamily="34" charset="0"/>
                <a:ea typeface="Calibri" pitchFamily="34" charset="-122"/>
                <a:cs typeface="Calibri" pitchFamily="34" charset="-120"/>
              </a:rPr>
              <a:t>24</a:t>
            </a:r>
            <a:endParaRPr lang="en-GB" sz="851" noProof="0"/>
          </a:p>
        </p:txBody>
      </p:sp>
      <p:pic>
        <p:nvPicPr>
          <p:cNvPr id="22" name="Picture 21" descr="Palu Logo Final (4 languages) Non-transparent.jpg"/>
          <p:cNvPicPr>
            <a:picLocks noChangeAspect="1"/>
          </p:cNvPicPr>
          <p:nvPr/>
        </p:nvPicPr>
        <p:blipFill>
          <a:blip r:embed="rId6"/>
          <a:stretch>
            <a:fillRect/>
          </a:stretch>
        </p:blipFill>
        <p:spPr>
          <a:xfrm>
            <a:off x="6720840" y="164592"/>
            <a:ext cx="2103120" cy="678315"/>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TextBox 4"/>
          <p:cNvSpPr txBox="1"/>
          <p:nvPr/>
        </p:nvSpPr>
        <p:spPr>
          <a:xfrm>
            <a:off x="411480" y="1371600"/>
            <a:ext cx="4068101" cy="360099"/>
          </a:xfrm>
          <a:prstGeom prst="rect">
            <a:avLst/>
          </a:prstGeom>
          <a:noFill/>
        </p:spPr>
        <p:txBody>
          <a:bodyPr wrap="none" lIns="18288" tIns="18288" rIns="18288" bIns="18288">
            <a:spAutoFit/>
          </a:bodyPr>
          <a:lstStyle/>
          <a:p>
            <a:r>
              <a:rPr sz="2100" b="1" dirty="0">
                <a:solidFill>
                  <a:srgbClr val="203214"/>
                </a:solidFill>
                <a:latin typeface="Cambria" panose="02040503050406030204" pitchFamily="18" charset="0"/>
                <a:ea typeface="Cambria" panose="02040503050406030204" pitchFamily="18" charset="0"/>
              </a:rPr>
              <a:t>Individual Members: How to join</a:t>
            </a:r>
          </a:p>
        </p:txBody>
      </p:sp>
      <p:sp>
        <p:nvSpPr>
          <p:cNvPr id="6" name="Rectangle 5"/>
          <p:cNvSpPr/>
          <p:nvPr/>
        </p:nvSpPr>
        <p:spPr>
          <a:xfrm>
            <a:off x="365760" y="1764792"/>
            <a:ext cx="8412480" cy="3108960"/>
          </a:xfrm>
          <a:prstGeom prst="rect">
            <a:avLst/>
          </a:prstGeom>
          <a:solidFill>
            <a:srgbClr val="12302A"/>
          </a:solidFill>
          <a:ln>
            <a:solidFill>
              <a:srgbClr val="004FA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sp>
        <p:nvSpPr>
          <p:cNvPr id="7" name="TextBox 6"/>
          <p:cNvSpPr txBox="1"/>
          <p:nvPr/>
        </p:nvSpPr>
        <p:spPr>
          <a:xfrm>
            <a:off x="530352" y="2212848"/>
            <a:ext cx="1449308" cy="263149"/>
          </a:xfrm>
          <a:prstGeom prst="rect">
            <a:avLst/>
          </a:prstGeom>
          <a:solidFill>
            <a:srgbClr val="12302A"/>
          </a:solidFill>
        </p:spPr>
        <p:txBody>
          <a:bodyPr wrap="none" lIns="18288" tIns="18288" rIns="18288" bIns="18288">
            <a:spAutoFit/>
          </a:bodyPr>
          <a:lstStyle/>
          <a:p>
            <a:r>
              <a:rPr sz="1470" b="1" dirty="0">
                <a:solidFill>
                  <a:srgbClr val="FFFFFF"/>
                </a:solidFill>
              </a:rPr>
              <a:t>Ordinary Member</a:t>
            </a:r>
          </a:p>
        </p:txBody>
      </p:sp>
      <p:sp>
        <p:nvSpPr>
          <p:cNvPr id="8" name="TextBox 7"/>
          <p:cNvSpPr txBox="1"/>
          <p:nvPr/>
        </p:nvSpPr>
        <p:spPr>
          <a:xfrm>
            <a:off x="530352" y="2487168"/>
            <a:ext cx="2759538" cy="232371"/>
          </a:xfrm>
          <a:prstGeom prst="rect">
            <a:avLst/>
          </a:prstGeom>
          <a:noFill/>
        </p:spPr>
        <p:txBody>
          <a:bodyPr wrap="none" lIns="18288" tIns="18288" rIns="18288" bIns="18288">
            <a:spAutoFit/>
          </a:bodyPr>
          <a:lstStyle/>
          <a:p>
            <a:r>
              <a:rPr sz="1270" b="0">
                <a:solidFill>
                  <a:srgbClr val="FFFFFF"/>
                </a:solidFill>
              </a:rPr>
              <a:t>•Annual Subscription: USD 50 (~ Euro 35)</a:t>
            </a:r>
          </a:p>
        </p:txBody>
      </p:sp>
      <p:sp>
        <p:nvSpPr>
          <p:cNvPr id="9" name="TextBox 8"/>
          <p:cNvSpPr txBox="1"/>
          <p:nvPr/>
        </p:nvSpPr>
        <p:spPr>
          <a:xfrm>
            <a:off x="530352" y="2761488"/>
            <a:ext cx="2503762" cy="232371"/>
          </a:xfrm>
          <a:prstGeom prst="rect">
            <a:avLst/>
          </a:prstGeom>
          <a:noFill/>
        </p:spPr>
        <p:txBody>
          <a:bodyPr wrap="none" lIns="18288" tIns="18288" rIns="18288" bIns="18288">
            <a:spAutoFit/>
          </a:bodyPr>
          <a:lstStyle/>
          <a:p>
            <a:r>
              <a:rPr sz="1270" b="0">
                <a:solidFill>
                  <a:srgbClr val="FFFFFF"/>
                </a:solidFill>
              </a:rPr>
              <a:t>•Registration Fee: USD 50 (~ Euro 70)</a:t>
            </a:r>
          </a:p>
        </p:txBody>
      </p:sp>
      <p:sp>
        <p:nvSpPr>
          <p:cNvPr id="10" name="TextBox 9"/>
          <p:cNvSpPr txBox="1"/>
          <p:nvPr/>
        </p:nvSpPr>
        <p:spPr>
          <a:xfrm>
            <a:off x="530352" y="3264408"/>
            <a:ext cx="1155124" cy="263149"/>
          </a:xfrm>
          <a:prstGeom prst="rect">
            <a:avLst/>
          </a:prstGeom>
          <a:noFill/>
        </p:spPr>
        <p:txBody>
          <a:bodyPr wrap="none" lIns="18288" tIns="18288" rIns="18288" bIns="18288">
            <a:spAutoFit/>
          </a:bodyPr>
          <a:lstStyle/>
          <a:p>
            <a:r>
              <a:rPr sz="1470" b="1">
                <a:solidFill>
                  <a:srgbClr val="FFFFFF"/>
                </a:solidFill>
              </a:rPr>
              <a:t>Other Options</a:t>
            </a:r>
          </a:p>
        </p:txBody>
      </p:sp>
      <p:sp>
        <p:nvSpPr>
          <p:cNvPr id="11" name="TextBox 10"/>
          <p:cNvSpPr txBox="1"/>
          <p:nvPr/>
        </p:nvSpPr>
        <p:spPr>
          <a:xfrm>
            <a:off x="530352" y="3538728"/>
            <a:ext cx="2606291" cy="232371"/>
          </a:xfrm>
          <a:prstGeom prst="rect">
            <a:avLst/>
          </a:prstGeom>
          <a:noFill/>
        </p:spPr>
        <p:txBody>
          <a:bodyPr wrap="none" lIns="18288" tIns="18288" rIns="18288" bIns="18288">
            <a:spAutoFit/>
          </a:bodyPr>
          <a:lstStyle/>
          <a:p>
            <a:r>
              <a:rPr sz="1270" b="0">
                <a:solidFill>
                  <a:srgbClr val="FFFFFF"/>
                </a:solidFill>
              </a:rPr>
              <a:t>•Life Member: USD 1,000 (~ Euro 700 )</a:t>
            </a:r>
          </a:p>
        </p:txBody>
      </p:sp>
      <p:sp>
        <p:nvSpPr>
          <p:cNvPr id="12" name="TextBox 11"/>
          <p:cNvSpPr txBox="1"/>
          <p:nvPr/>
        </p:nvSpPr>
        <p:spPr>
          <a:xfrm>
            <a:off x="530352" y="3813048"/>
            <a:ext cx="3842462" cy="232371"/>
          </a:xfrm>
          <a:prstGeom prst="rect">
            <a:avLst/>
          </a:prstGeom>
          <a:noFill/>
        </p:spPr>
        <p:txBody>
          <a:bodyPr wrap="none" lIns="18288" tIns="18288" rIns="18288" bIns="18288">
            <a:spAutoFit/>
          </a:bodyPr>
          <a:lstStyle/>
          <a:p>
            <a:r>
              <a:rPr sz="1270" b="0">
                <a:solidFill>
                  <a:srgbClr val="FFFFFF"/>
                </a:solidFill>
              </a:rPr>
              <a:t>•Special Endowment Member: USD 10,000 (~ Euro 7,000)</a:t>
            </a:r>
          </a:p>
        </p:txBody>
      </p:sp>
      <p:sp>
        <p:nvSpPr>
          <p:cNvPr id="13" name="TextBox 12"/>
          <p:cNvSpPr txBox="1"/>
          <p:nvPr/>
        </p:nvSpPr>
        <p:spPr>
          <a:xfrm>
            <a:off x="530352" y="4389120"/>
            <a:ext cx="2122697" cy="244682"/>
          </a:xfrm>
          <a:prstGeom prst="rect">
            <a:avLst/>
          </a:prstGeom>
          <a:noFill/>
        </p:spPr>
        <p:txBody>
          <a:bodyPr wrap="none" lIns="18288" tIns="18288" rIns="18288" bIns="18288">
            <a:spAutoFit/>
          </a:bodyPr>
          <a:lstStyle/>
          <a:p>
            <a:r>
              <a:rPr sz="1350" b="0">
                <a:solidFill>
                  <a:srgbClr val="FFFFFF"/>
                </a:solidFill>
              </a:rPr>
              <a:t>You are welcome to join now!</a:t>
            </a:r>
          </a:p>
        </p:txBody>
      </p:sp>
      <p:sp>
        <p:nvSpPr>
          <p:cNvPr id="14" name="Rectangle 13"/>
          <p:cNvSpPr/>
          <p:nvPr/>
        </p:nvSpPr>
        <p:spPr>
          <a:xfrm>
            <a:off x="6108192" y="1984248"/>
            <a:ext cx="2395728" cy="2395728"/>
          </a:xfrm>
          <a:prstGeom prst="rect">
            <a:avLst/>
          </a:prstGeom>
          <a:solidFill>
            <a:srgbClr val="FFFFFF"/>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15" name="Picture 14" descr="palu_membership_qr_logo.png">
            <a:hlinkClick r:id="rId2"/>
          </p:cNvPr>
          <p:cNvPicPr>
            <a:picLocks noChangeAspect="1"/>
          </p:cNvPicPr>
          <p:nvPr/>
        </p:nvPicPr>
        <p:blipFill>
          <a:blip r:embed="rId3"/>
          <a:stretch>
            <a:fillRect/>
          </a:stretch>
        </p:blipFill>
        <p:spPr>
          <a:xfrm>
            <a:off x="6199632" y="2075688"/>
            <a:ext cx="2212848" cy="2212848"/>
          </a:xfrm>
          <a:prstGeom prst="rect">
            <a:avLst/>
          </a:prstGeom>
        </p:spPr>
      </p:pic>
      <p:sp>
        <p:nvSpPr>
          <p:cNvPr id="16" name="TextBox 15"/>
          <p:cNvSpPr txBox="1"/>
          <p:nvPr/>
        </p:nvSpPr>
        <p:spPr>
          <a:xfrm>
            <a:off x="420624" y="4983480"/>
            <a:ext cx="5120640" cy="155448"/>
          </a:xfrm>
          <a:prstGeom prst="rect">
            <a:avLst/>
          </a:prstGeom>
          <a:noFill/>
        </p:spPr>
        <p:txBody>
          <a:bodyPr wrap="none" lIns="18288" tIns="18288" rIns="18288" bIns="18288">
            <a:spAutoFit/>
          </a:bodyPr>
          <a:lstStyle/>
          <a:p>
            <a:r>
              <a:rPr sz="750" b="0" dirty="0">
                <a:solidFill>
                  <a:srgbClr val="282828"/>
                </a:solidFill>
                <a:latin typeface="Open Sans"/>
              </a:rPr>
              <a:t>Pan African Lawyers Union (PALU)</a:t>
            </a:r>
          </a:p>
        </p:txBody>
      </p:sp>
      <p:sp>
        <p:nvSpPr>
          <p:cNvPr id="17" name="TextBox 16"/>
          <p:cNvSpPr txBox="1"/>
          <p:nvPr/>
        </p:nvSpPr>
        <p:spPr>
          <a:xfrm>
            <a:off x="6629400" y="4983480"/>
            <a:ext cx="2194560" cy="155448"/>
          </a:xfrm>
          <a:prstGeom prst="rect">
            <a:avLst/>
          </a:prstGeom>
          <a:noFill/>
        </p:spPr>
        <p:txBody>
          <a:bodyPr wrap="none" lIns="18288" tIns="18288" rIns="18288" bIns="18288">
            <a:spAutoFit/>
          </a:bodyPr>
          <a:lstStyle/>
          <a:p>
            <a:pPr algn="r"/>
            <a:r>
              <a:rPr sz="750" b="0">
                <a:solidFill>
                  <a:srgbClr val="282828"/>
                </a:solidFill>
                <a:latin typeface="Open Sans"/>
              </a:rPr>
              <a:t>www.lawyersofafrica.org</a:t>
            </a:r>
          </a:p>
        </p:txBody>
      </p:sp>
      <p:pic>
        <p:nvPicPr>
          <p:cNvPr id="18" name="Picture 17" descr="Palu Logo Final (4 languages) Non-transparent.jpg"/>
          <p:cNvPicPr>
            <a:picLocks noChangeAspect="1"/>
          </p:cNvPicPr>
          <p:nvPr/>
        </p:nvPicPr>
        <p:blipFill>
          <a:blip r:embed="rId4"/>
          <a:stretch>
            <a:fillRect/>
          </a:stretch>
        </p:blipFill>
        <p:spPr>
          <a:xfrm>
            <a:off x="6690886" y="320199"/>
            <a:ext cx="2133074" cy="687976"/>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5">
    <p:bg>
      <p:bgPr>
        <a:solidFill>
          <a:srgbClr val="12302A"/>
        </a:solidFill>
        <a:effectLst/>
      </p:bgPr>
    </p:bg>
    <p:spTree>
      <p:nvGrpSpPr>
        <p:cNvPr id="1" name=""/>
        <p:cNvGrpSpPr/>
        <p:nvPr/>
      </p:nvGrpSpPr>
      <p:grpSpPr>
        <a:xfrm>
          <a:off x="0" y="0"/>
          <a:ext cx="0" cy="0"/>
          <a:chOff x="0" y="0"/>
          <a:chExt cx="0" cy="0"/>
        </a:xfrm>
      </p:grpSpPr>
      <p:sp>
        <p:nvSpPr>
          <p:cNvPr id="3" name="Shape 1"/>
          <p:cNvSpPr/>
          <p:nvPr/>
        </p:nvSpPr>
        <p:spPr>
          <a:xfrm>
            <a:off x="4251960" y="777241"/>
            <a:ext cx="822960" cy="822960"/>
          </a:xfrm>
          <a:prstGeom prst="ellipse">
            <a:avLst/>
          </a:prstGeom>
          <a:solidFill>
            <a:srgbClr val="1F4A40"/>
          </a:solidFill>
          <a:ln/>
        </p:spPr>
        <p:txBody>
          <a:bodyPr/>
          <a:lstStyle/>
          <a:p>
            <a:endParaRPr lang="en-GB" noProof="0"/>
          </a:p>
        </p:txBody>
      </p:sp>
      <p:sp>
        <p:nvSpPr>
          <p:cNvPr id="5" name="Text 2"/>
          <p:cNvSpPr/>
          <p:nvPr/>
        </p:nvSpPr>
        <p:spPr>
          <a:xfrm>
            <a:off x="457200" y="1828801"/>
            <a:ext cx="8229600" cy="822960"/>
          </a:xfrm>
          <a:prstGeom prst="rect">
            <a:avLst/>
          </a:prstGeom>
          <a:noFill/>
          <a:ln/>
        </p:spPr>
        <p:txBody>
          <a:bodyPr wrap="square" lIns="0" tIns="0" rIns="0" bIns="0" rtlCol="0" anchor="ctr"/>
          <a:lstStyle/>
          <a:p>
            <a:pPr algn="ctr"/>
            <a:r>
              <a:rPr lang="en-GB" sz="4000" b="1" noProof="0">
                <a:solidFill>
                  <a:srgbClr val="FFFFFF"/>
                </a:solidFill>
                <a:latin typeface="Cambria" pitchFamily="34" charset="0"/>
                <a:ea typeface="Cambria" pitchFamily="34" charset="-122"/>
                <a:cs typeface="Cambria" pitchFamily="34" charset="-120"/>
              </a:rPr>
              <a:t>Thank You</a:t>
            </a:r>
            <a:endParaRPr lang="en-GB" sz="4000" noProof="0"/>
          </a:p>
        </p:txBody>
      </p:sp>
      <p:sp>
        <p:nvSpPr>
          <p:cNvPr id="6" name="Text 3"/>
          <p:cNvSpPr/>
          <p:nvPr/>
        </p:nvSpPr>
        <p:spPr>
          <a:xfrm>
            <a:off x="457200" y="2606041"/>
            <a:ext cx="8229600" cy="365760"/>
          </a:xfrm>
          <a:prstGeom prst="rect">
            <a:avLst/>
          </a:prstGeom>
          <a:noFill/>
          <a:ln/>
        </p:spPr>
        <p:txBody>
          <a:bodyPr wrap="square" lIns="0" tIns="0" rIns="0" bIns="0" rtlCol="0" anchor="ctr"/>
          <a:lstStyle/>
          <a:p>
            <a:pPr algn="ctr"/>
            <a:r>
              <a:rPr lang="en-GB" sz="1400" noProof="0">
                <a:solidFill>
                  <a:srgbClr val="C9A14A"/>
                </a:solidFill>
                <a:latin typeface="Calibri" pitchFamily="34" charset="0"/>
                <a:ea typeface="Calibri" pitchFamily="34" charset="-122"/>
                <a:cs typeface="Calibri" pitchFamily="34" charset="-120"/>
              </a:rPr>
              <a:t>Pan African Lawyers Union  </a:t>
            </a:r>
            <a:endParaRPr lang="en-GB" sz="1400" noProof="0"/>
          </a:p>
        </p:txBody>
      </p:sp>
      <p:sp>
        <p:nvSpPr>
          <p:cNvPr id="7" name="Text 4"/>
          <p:cNvSpPr/>
          <p:nvPr/>
        </p:nvSpPr>
        <p:spPr>
          <a:xfrm>
            <a:off x="457200" y="2971801"/>
            <a:ext cx="8229600" cy="320040"/>
          </a:xfrm>
          <a:prstGeom prst="rect">
            <a:avLst/>
          </a:prstGeom>
          <a:noFill/>
          <a:ln/>
        </p:spPr>
        <p:txBody>
          <a:bodyPr wrap="square" lIns="0" tIns="0" rIns="0" bIns="0" rtlCol="0" anchor="ctr"/>
          <a:lstStyle/>
          <a:p>
            <a:pPr algn="ctr"/>
            <a:endParaRPr lang="en-GB" sz="1151" noProof="0"/>
          </a:p>
        </p:txBody>
      </p:sp>
      <p:pic>
        <p:nvPicPr>
          <p:cNvPr id="8" name="Picture 7" descr="Palu Logo Final (4 languages) Non-transparent.jpg"/>
          <p:cNvPicPr>
            <a:picLocks noChangeAspect="1"/>
          </p:cNvPicPr>
          <p:nvPr/>
        </p:nvPicPr>
        <p:blipFill>
          <a:blip r:embed="rId3"/>
          <a:stretch>
            <a:fillRect/>
          </a:stretch>
        </p:blipFill>
        <p:spPr>
          <a:xfrm>
            <a:off x="6720840" y="164592"/>
            <a:ext cx="2103120" cy="67831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2302A"/>
        </a:solidFill>
        <a:effectLst/>
      </p:bgPr>
    </p:bg>
    <p:spTree>
      <p:nvGrpSpPr>
        <p:cNvPr id="1" name=""/>
        <p:cNvGrpSpPr/>
        <p:nvPr/>
      </p:nvGrpSpPr>
      <p:grpSpPr>
        <a:xfrm>
          <a:off x="0" y="0"/>
          <a:ext cx="0" cy="0"/>
          <a:chOff x="0" y="0"/>
          <a:chExt cx="0" cy="0"/>
        </a:xfrm>
      </p:grpSpPr>
      <p:sp>
        <p:nvSpPr>
          <p:cNvPr id="3" name="Text 1"/>
          <p:cNvSpPr/>
          <p:nvPr/>
        </p:nvSpPr>
        <p:spPr>
          <a:xfrm>
            <a:off x="548640" y="1005841"/>
            <a:ext cx="2743200" cy="1097280"/>
          </a:xfrm>
          <a:prstGeom prst="rect">
            <a:avLst/>
          </a:prstGeom>
          <a:noFill/>
          <a:ln/>
        </p:spPr>
        <p:txBody>
          <a:bodyPr wrap="square" lIns="0" tIns="0" rIns="0" bIns="0" rtlCol="0" anchor="ctr"/>
          <a:lstStyle/>
          <a:p>
            <a:r>
              <a:rPr lang="en-GB" sz="7200" b="1" noProof="0">
                <a:solidFill>
                  <a:srgbClr val="2A5A4D"/>
                </a:solidFill>
                <a:latin typeface="Cambria" pitchFamily="34" charset="0"/>
                <a:ea typeface="Cambria" pitchFamily="34" charset="-122"/>
                <a:cs typeface="Cambria" pitchFamily="34" charset="-120"/>
              </a:rPr>
              <a:t>01</a:t>
            </a:r>
            <a:endParaRPr lang="en-GB" sz="7200" noProof="0"/>
          </a:p>
        </p:txBody>
      </p:sp>
      <p:pic>
        <p:nvPicPr>
          <p:cNvPr id="4" name="Image 0" descr="preencoded.png"/>
          <p:cNvPicPr>
            <a:picLocks noChangeAspect="1"/>
          </p:cNvPicPr>
          <p:nvPr/>
        </p:nvPicPr>
        <p:blipFill>
          <a:blip r:embed="rId3"/>
          <a:stretch>
            <a:fillRect/>
          </a:stretch>
        </p:blipFill>
        <p:spPr>
          <a:xfrm>
            <a:off x="594360" y="2331721"/>
            <a:ext cx="502920" cy="502920"/>
          </a:xfrm>
          <a:prstGeom prst="rect">
            <a:avLst/>
          </a:prstGeom>
        </p:spPr>
      </p:pic>
      <p:sp>
        <p:nvSpPr>
          <p:cNvPr id="5" name="Text 2"/>
          <p:cNvSpPr/>
          <p:nvPr/>
        </p:nvSpPr>
        <p:spPr>
          <a:xfrm>
            <a:off x="548640" y="2926081"/>
            <a:ext cx="7772400" cy="1097280"/>
          </a:xfrm>
          <a:prstGeom prst="rect">
            <a:avLst/>
          </a:prstGeom>
          <a:noFill/>
          <a:ln/>
        </p:spPr>
        <p:txBody>
          <a:bodyPr wrap="square" lIns="0" tIns="0" rIns="0" bIns="0" rtlCol="0" anchor="ctr"/>
          <a:lstStyle/>
          <a:p>
            <a:pPr>
              <a:lnSpc>
                <a:spcPct val="105000"/>
              </a:lnSpc>
            </a:pPr>
            <a:r>
              <a:rPr lang="en-GB" sz="3200" b="1" noProof="0">
                <a:solidFill>
                  <a:srgbClr val="FFFFFF"/>
                </a:solidFill>
                <a:latin typeface="Cambria" pitchFamily="34" charset="0"/>
                <a:ea typeface="Cambria" pitchFamily="34" charset="-122"/>
                <a:cs typeface="Cambria" pitchFamily="34" charset="-120"/>
              </a:rPr>
              <a:t>Historical &amp; Legal</a:t>
            </a:r>
            <a:endParaRPr lang="en-GB" sz="3200" noProof="0"/>
          </a:p>
          <a:p>
            <a:pPr>
              <a:lnSpc>
                <a:spcPct val="105000"/>
              </a:lnSpc>
            </a:pPr>
            <a:r>
              <a:rPr lang="en-GB" sz="3200" b="1" noProof="0">
                <a:solidFill>
                  <a:srgbClr val="FFFFFF"/>
                </a:solidFill>
                <a:latin typeface="Cambria" pitchFamily="34" charset="0"/>
                <a:ea typeface="Cambria" pitchFamily="34" charset="-122"/>
                <a:cs typeface="Cambria" pitchFamily="34" charset="-120"/>
              </a:rPr>
              <a:t>Foundations</a:t>
            </a:r>
            <a:endParaRPr lang="en-GB" sz="3200" noProof="0"/>
          </a:p>
        </p:txBody>
      </p:sp>
      <p:sp>
        <p:nvSpPr>
          <p:cNvPr id="6" name="Text 3"/>
          <p:cNvSpPr/>
          <p:nvPr/>
        </p:nvSpPr>
        <p:spPr>
          <a:xfrm>
            <a:off x="548640" y="4069081"/>
            <a:ext cx="6858000" cy="457200"/>
          </a:xfrm>
          <a:prstGeom prst="rect">
            <a:avLst/>
          </a:prstGeom>
          <a:noFill/>
          <a:ln/>
        </p:spPr>
        <p:txBody>
          <a:bodyPr wrap="square" lIns="0" tIns="0" rIns="0" bIns="0" rtlCol="0" anchor="ctr"/>
          <a:lstStyle/>
          <a:p>
            <a:r>
              <a:rPr lang="en-GB" sz="1251" i="1" noProof="0">
                <a:solidFill>
                  <a:srgbClr val="C7D6CC"/>
                </a:solidFill>
                <a:latin typeface="Calibri" pitchFamily="34" charset="0"/>
                <a:ea typeface="Calibri" pitchFamily="34" charset="-122"/>
                <a:cs typeface="Calibri" pitchFamily="34" charset="-120"/>
              </a:rPr>
              <a:t>Linking political sovereignty to economic emancipation</a:t>
            </a:r>
            <a:endParaRPr lang="en-GB" sz="1251" noProof="0"/>
          </a:p>
        </p:txBody>
      </p:sp>
      <p:sp>
        <p:nvSpPr>
          <p:cNvPr id="7" name="Text 4"/>
          <p:cNvSpPr/>
          <p:nvPr/>
        </p:nvSpPr>
        <p:spPr>
          <a:xfrm>
            <a:off x="457200" y="4882897"/>
            <a:ext cx="6858000" cy="228600"/>
          </a:xfrm>
          <a:prstGeom prst="rect">
            <a:avLst/>
          </a:prstGeom>
          <a:noFill/>
          <a:ln/>
        </p:spPr>
        <p:txBody>
          <a:bodyPr wrap="square" lIns="0" tIns="0" rIns="0" bIns="0" rtlCol="0" anchor="ctr"/>
          <a:lstStyle/>
          <a:p>
            <a:endParaRPr lang="en-GB" sz="851" noProof="0"/>
          </a:p>
        </p:txBody>
      </p:sp>
      <p:sp>
        <p:nvSpPr>
          <p:cNvPr id="8" name="Text 5"/>
          <p:cNvSpPr/>
          <p:nvPr/>
        </p:nvSpPr>
        <p:spPr>
          <a:xfrm>
            <a:off x="8412480" y="4882897"/>
            <a:ext cx="365760" cy="228600"/>
          </a:xfrm>
          <a:prstGeom prst="rect">
            <a:avLst/>
          </a:prstGeom>
          <a:noFill/>
          <a:ln/>
        </p:spPr>
        <p:txBody>
          <a:bodyPr wrap="square" lIns="0" tIns="0" rIns="0" bIns="0" rtlCol="0" anchor="ctr"/>
          <a:lstStyle/>
          <a:p>
            <a:pPr algn="r"/>
            <a:r>
              <a:rPr lang="en-GB" sz="851" noProof="0">
                <a:solidFill>
                  <a:srgbClr val="8FA398"/>
                </a:solidFill>
                <a:latin typeface="Calibri" pitchFamily="34" charset="0"/>
                <a:ea typeface="Calibri" pitchFamily="34" charset="-122"/>
                <a:cs typeface="Calibri" pitchFamily="34" charset="-120"/>
              </a:rPr>
              <a:t>3</a:t>
            </a:r>
            <a:endParaRPr lang="en-GB" sz="851" noProof="0"/>
          </a:p>
        </p:txBody>
      </p:sp>
      <p:pic>
        <p:nvPicPr>
          <p:cNvPr id="9" name="Picture 8" descr="Palu Logo Final (4 languages) Non-transparent.jpg"/>
          <p:cNvPicPr>
            <a:picLocks noChangeAspect="1"/>
          </p:cNvPicPr>
          <p:nvPr/>
        </p:nvPicPr>
        <p:blipFill>
          <a:blip r:embed="rId4"/>
          <a:stretch>
            <a:fillRect/>
          </a:stretch>
        </p:blipFill>
        <p:spPr>
          <a:xfrm>
            <a:off x="6720840" y="164592"/>
            <a:ext cx="2103120" cy="67831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pic>
        <p:nvPicPr>
          <p:cNvPr id="18" name="Picture 17" descr="Palu Logo Final (4 languages) Non-transparent.jpg"/>
          <p:cNvPicPr>
            <a:picLocks noChangeAspect="1"/>
          </p:cNvPicPr>
          <p:nvPr/>
        </p:nvPicPr>
        <p:blipFill>
          <a:blip r:embed="rId3"/>
          <a:stretch>
            <a:fillRect/>
          </a:stretch>
        </p:blipFill>
        <p:spPr>
          <a:xfrm>
            <a:off x="6720840" y="164592"/>
            <a:ext cx="2103120" cy="678315"/>
          </a:xfrm>
          <a:prstGeom prst="rect">
            <a:avLst/>
          </a:prstGeom>
        </p:spPr>
      </p:pic>
      <p:sp>
        <p:nvSpPr>
          <p:cNvPr id="2" name="Text 0"/>
          <p:cNvSpPr/>
          <p:nvPr/>
        </p:nvSpPr>
        <p:spPr>
          <a:xfrm>
            <a:off x="457200" y="292609"/>
            <a:ext cx="5486400" cy="274320"/>
          </a:xfrm>
          <a:prstGeom prst="rect">
            <a:avLst/>
          </a:prstGeom>
          <a:noFill/>
          <a:ln/>
        </p:spPr>
        <p:txBody>
          <a:bodyPr wrap="square" lIns="0" tIns="0" rIns="0" bIns="0" rtlCol="0" anchor="ctr"/>
          <a:lstStyle/>
          <a:p>
            <a:r>
              <a:rPr lang="en-GB" sz="1100" b="1" kern="0" spc="200" noProof="0">
                <a:solidFill>
                  <a:srgbClr val="1B4332"/>
                </a:solidFill>
                <a:latin typeface="Calibri" pitchFamily="34" charset="0"/>
                <a:ea typeface="Calibri" pitchFamily="34" charset="-122"/>
                <a:cs typeface="Calibri" pitchFamily="34" charset="-120"/>
              </a:rPr>
              <a:t>HISTORICAL CONTEXT</a:t>
            </a:r>
            <a:endParaRPr lang="en-GB" sz="1100" noProof="0"/>
          </a:p>
        </p:txBody>
      </p:sp>
      <p:sp>
        <p:nvSpPr>
          <p:cNvPr id="3" name="Text 1"/>
          <p:cNvSpPr/>
          <p:nvPr/>
        </p:nvSpPr>
        <p:spPr>
          <a:xfrm>
            <a:off x="457200" y="530353"/>
            <a:ext cx="8229600" cy="548640"/>
          </a:xfrm>
          <a:prstGeom prst="rect">
            <a:avLst/>
          </a:prstGeom>
          <a:noFill/>
          <a:ln/>
        </p:spPr>
        <p:txBody>
          <a:bodyPr wrap="square" lIns="0" tIns="0" rIns="0" bIns="0" rtlCol="0" anchor="ctr"/>
          <a:lstStyle/>
          <a:p>
            <a:r>
              <a:rPr lang="en-GB" sz="2400" b="1" noProof="0">
                <a:solidFill>
                  <a:srgbClr val="1C1C1A"/>
                </a:solidFill>
                <a:latin typeface="Cambria" pitchFamily="34" charset="0"/>
                <a:ea typeface="Cambria" pitchFamily="34" charset="-122"/>
                <a:cs typeface="Cambria" pitchFamily="34" charset="-120"/>
              </a:rPr>
              <a:t>Interconnected Political and Economic Sovereignty</a:t>
            </a:r>
            <a:endParaRPr lang="en-GB" sz="2400" noProof="0"/>
          </a:p>
        </p:txBody>
      </p:sp>
      <p:sp>
        <p:nvSpPr>
          <p:cNvPr id="4" name="Shape 2"/>
          <p:cNvSpPr/>
          <p:nvPr/>
        </p:nvSpPr>
        <p:spPr>
          <a:xfrm>
            <a:off x="457200" y="1207009"/>
            <a:ext cx="4114800" cy="1417320"/>
          </a:xfrm>
          <a:prstGeom prst="rect">
            <a:avLst/>
          </a:prstGeom>
          <a:solidFill>
            <a:srgbClr val="EFEEE7"/>
          </a:solidFill>
          <a:ln/>
        </p:spPr>
        <p:txBody>
          <a:bodyPr/>
          <a:lstStyle/>
          <a:p>
            <a:endParaRPr lang="en-GB" noProof="0"/>
          </a:p>
        </p:txBody>
      </p:sp>
      <p:sp>
        <p:nvSpPr>
          <p:cNvPr id="5" name="Text 3"/>
          <p:cNvSpPr/>
          <p:nvPr/>
        </p:nvSpPr>
        <p:spPr>
          <a:xfrm>
            <a:off x="685800" y="1353313"/>
            <a:ext cx="3657600" cy="320040"/>
          </a:xfrm>
          <a:prstGeom prst="rect">
            <a:avLst/>
          </a:prstGeom>
          <a:noFill/>
          <a:ln/>
        </p:spPr>
        <p:txBody>
          <a:bodyPr wrap="square" lIns="0" tIns="0" rIns="0" bIns="0" rtlCol="0" anchor="ctr"/>
          <a:lstStyle/>
          <a:p>
            <a:r>
              <a:rPr lang="en-GB" sz="1400" b="1" noProof="0">
                <a:solidFill>
                  <a:srgbClr val="1B4332"/>
                </a:solidFill>
                <a:latin typeface="Cambria" pitchFamily="34" charset="0"/>
                <a:ea typeface="Cambria" pitchFamily="34" charset="-122"/>
                <a:cs typeface="Cambria" pitchFamily="34" charset="-120"/>
              </a:rPr>
              <a:t>Colonial Economic Architecture</a:t>
            </a:r>
            <a:endParaRPr lang="en-GB" sz="1400" noProof="0"/>
          </a:p>
        </p:txBody>
      </p:sp>
      <p:sp>
        <p:nvSpPr>
          <p:cNvPr id="6" name="Text 4"/>
          <p:cNvSpPr/>
          <p:nvPr/>
        </p:nvSpPr>
        <p:spPr>
          <a:xfrm>
            <a:off x="685800" y="1682497"/>
            <a:ext cx="3657600" cy="822960"/>
          </a:xfrm>
          <a:prstGeom prst="rect">
            <a:avLst/>
          </a:prstGeom>
          <a:noFill/>
          <a:ln/>
        </p:spPr>
        <p:txBody>
          <a:bodyPr wrap="square" lIns="0" tIns="0" rIns="0" bIns="0" rtlCol="0" anchor="ctr"/>
          <a:lstStyle/>
          <a:p>
            <a:pPr>
              <a:lnSpc>
                <a:spcPct val="108000"/>
              </a:lnSpc>
            </a:pPr>
            <a:r>
              <a:rPr lang="en-GB" sz="1051" noProof="0" dirty="0">
                <a:solidFill>
                  <a:srgbClr val="1C1C1A"/>
                </a:solidFill>
                <a:latin typeface="Calibri" pitchFamily="34" charset="0"/>
                <a:ea typeface="Calibri" pitchFamily="34" charset="-122"/>
                <a:cs typeface="Calibri" pitchFamily="34" charset="-120"/>
              </a:rPr>
              <a:t>Colonialism was an economic system controlling land, labour and resources: structuring African economies to supply raw materials to Europe, a pattern that persists and drives vulnerability to global shocks.</a:t>
            </a:r>
            <a:endParaRPr lang="en-GB" sz="1051" noProof="0" dirty="0"/>
          </a:p>
        </p:txBody>
      </p:sp>
      <p:sp>
        <p:nvSpPr>
          <p:cNvPr id="7" name="Shape 5"/>
          <p:cNvSpPr/>
          <p:nvPr/>
        </p:nvSpPr>
        <p:spPr>
          <a:xfrm>
            <a:off x="4846320" y="1207009"/>
            <a:ext cx="4114800" cy="1417320"/>
          </a:xfrm>
          <a:prstGeom prst="rect">
            <a:avLst/>
          </a:prstGeom>
          <a:solidFill>
            <a:srgbClr val="EFEEE7"/>
          </a:solidFill>
          <a:ln/>
        </p:spPr>
        <p:txBody>
          <a:bodyPr/>
          <a:lstStyle/>
          <a:p>
            <a:endParaRPr lang="en-GB" noProof="0"/>
          </a:p>
        </p:txBody>
      </p:sp>
      <p:sp>
        <p:nvSpPr>
          <p:cNvPr id="8" name="Text 6"/>
          <p:cNvSpPr/>
          <p:nvPr/>
        </p:nvSpPr>
        <p:spPr>
          <a:xfrm>
            <a:off x="5074920" y="1353313"/>
            <a:ext cx="3657600" cy="320040"/>
          </a:xfrm>
          <a:prstGeom prst="rect">
            <a:avLst/>
          </a:prstGeom>
          <a:noFill/>
          <a:ln/>
        </p:spPr>
        <p:txBody>
          <a:bodyPr wrap="square" lIns="0" tIns="0" rIns="0" bIns="0" rtlCol="0" anchor="ctr"/>
          <a:lstStyle/>
          <a:p>
            <a:r>
              <a:rPr lang="en-GB" sz="1400" b="1" noProof="0">
                <a:solidFill>
                  <a:srgbClr val="1B4332"/>
                </a:solidFill>
                <a:latin typeface="Cambria" pitchFamily="34" charset="0"/>
                <a:ea typeface="Cambria" pitchFamily="34" charset="-122"/>
                <a:cs typeface="Cambria" pitchFamily="34" charset="-120"/>
              </a:rPr>
              <a:t>Inherited Debt at Independence</a:t>
            </a:r>
            <a:endParaRPr lang="en-GB" sz="1400" noProof="0"/>
          </a:p>
        </p:txBody>
      </p:sp>
      <p:sp>
        <p:nvSpPr>
          <p:cNvPr id="9" name="Text 7"/>
          <p:cNvSpPr/>
          <p:nvPr/>
        </p:nvSpPr>
        <p:spPr>
          <a:xfrm>
            <a:off x="5074920" y="1682497"/>
            <a:ext cx="3657600" cy="822960"/>
          </a:xfrm>
          <a:prstGeom prst="rect">
            <a:avLst/>
          </a:prstGeom>
          <a:noFill/>
          <a:ln/>
        </p:spPr>
        <p:txBody>
          <a:bodyPr wrap="square" lIns="0" tIns="0" rIns="0" bIns="0" rtlCol="0" anchor="ctr"/>
          <a:lstStyle/>
          <a:p>
            <a:pPr>
              <a:lnSpc>
                <a:spcPct val="108000"/>
              </a:lnSpc>
            </a:pPr>
            <a:r>
              <a:rPr lang="en-GB" sz="1051" noProof="0">
                <a:solidFill>
                  <a:srgbClr val="1C1C1A"/>
                </a:solidFill>
                <a:latin typeface="Calibri" pitchFamily="34" charset="0"/>
                <a:ea typeface="Calibri" pitchFamily="34" charset="-122"/>
                <a:cs typeface="Calibri" pitchFamily="34" charset="-120"/>
              </a:rPr>
              <a:t>Newly independent states in the 1960s inherited colonial debts while today's oppressive global financial architecture was being built around them.</a:t>
            </a:r>
            <a:endParaRPr lang="en-GB" sz="1051" noProof="0"/>
          </a:p>
        </p:txBody>
      </p:sp>
      <p:sp>
        <p:nvSpPr>
          <p:cNvPr id="10" name="Shape 8"/>
          <p:cNvSpPr/>
          <p:nvPr/>
        </p:nvSpPr>
        <p:spPr>
          <a:xfrm>
            <a:off x="457200" y="2788921"/>
            <a:ext cx="4114800" cy="1417320"/>
          </a:xfrm>
          <a:prstGeom prst="rect">
            <a:avLst/>
          </a:prstGeom>
          <a:solidFill>
            <a:srgbClr val="EFEEE7"/>
          </a:solidFill>
          <a:ln/>
        </p:spPr>
        <p:txBody>
          <a:bodyPr/>
          <a:lstStyle/>
          <a:p>
            <a:endParaRPr lang="en-GB" noProof="0"/>
          </a:p>
        </p:txBody>
      </p:sp>
      <p:sp>
        <p:nvSpPr>
          <p:cNvPr id="11" name="Text 9"/>
          <p:cNvSpPr/>
          <p:nvPr/>
        </p:nvSpPr>
        <p:spPr>
          <a:xfrm>
            <a:off x="685800" y="2935225"/>
            <a:ext cx="3657600" cy="320040"/>
          </a:xfrm>
          <a:prstGeom prst="rect">
            <a:avLst/>
          </a:prstGeom>
          <a:noFill/>
          <a:ln/>
        </p:spPr>
        <p:txBody>
          <a:bodyPr wrap="square" lIns="0" tIns="0" rIns="0" bIns="0" rtlCol="0" anchor="ctr"/>
          <a:lstStyle/>
          <a:p>
            <a:r>
              <a:rPr lang="en-GB" sz="1400" b="1" noProof="0">
                <a:solidFill>
                  <a:srgbClr val="1B4332"/>
                </a:solidFill>
                <a:latin typeface="Cambria" pitchFamily="34" charset="0"/>
                <a:ea typeface="Cambria" pitchFamily="34" charset="-122"/>
                <a:cs typeface="Cambria" pitchFamily="34" charset="-120"/>
              </a:rPr>
              <a:t>Rise of One-Party States</a:t>
            </a:r>
            <a:endParaRPr lang="en-GB" sz="1400" noProof="0"/>
          </a:p>
        </p:txBody>
      </p:sp>
      <p:sp>
        <p:nvSpPr>
          <p:cNvPr id="12" name="Text 10"/>
          <p:cNvSpPr/>
          <p:nvPr/>
        </p:nvSpPr>
        <p:spPr>
          <a:xfrm>
            <a:off x="685800" y="3264409"/>
            <a:ext cx="3657600" cy="822960"/>
          </a:xfrm>
          <a:prstGeom prst="rect">
            <a:avLst/>
          </a:prstGeom>
          <a:noFill/>
          <a:ln/>
        </p:spPr>
        <p:txBody>
          <a:bodyPr wrap="square" lIns="0" tIns="0" rIns="0" bIns="0" rtlCol="0" anchor="ctr"/>
          <a:lstStyle/>
          <a:p>
            <a:pPr>
              <a:lnSpc>
                <a:spcPct val="108000"/>
              </a:lnSpc>
            </a:pPr>
            <a:r>
              <a:rPr lang="en-GB" sz="1050" noProof="0">
                <a:solidFill>
                  <a:srgbClr val="1C1C1A"/>
                </a:solidFill>
                <a:latin typeface="Calibri"/>
                <a:ea typeface="Calibri"/>
                <a:cs typeface="Calibri"/>
              </a:rPr>
              <a:t>Self-rule was “handed over” to </a:t>
            </a:r>
            <a:r>
              <a:rPr lang="en-GB" sz="1050">
                <a:solidFill>
                  <a:srgbClr val="1C1C1A"/>
                </a:solidFill>
                <a:latin typeface="Calibri"/>
                <a:ea typeface="Calibri"/>
                <a:cs typeface="Calibri"/>
              </a:rPr>
              <a:t>the new</a:t>
            </a:r>
            <a:r>
              <a:rPr lang="en-GB" sz="1050" noProof="0">
                <a:solidFill>
                  <a:srgbClr val="1C1C1A"/>
                </a:solidFill>
                <a:latin typeface="Calibri"/>
                <a:ea typeface="Calibri"/>
                <a:cs typeface="Calibri"/>
              </a:rPr>
              <a:t> </a:t>
            </a:r>
            <a:r>
              <a:rPr lang="en-GB" sz="1050">
                <a:solidFill>
                  <a:srgbClr val="1C1C1A"/>
                </a:solidFill>
                <a:latin typeface="Calibri"/>
                <a:ea typeface="Calibri"/>
                <a:cs typeface="Calibri"/>
              </a:rPr>
              <a:t>ruling elites</a:t>
            </a:r>
            <a:r>
              <a:rPr lang="en-GB" sz="1050" noProof="0">
                <a:solidFill>
                  <a:srgbClr val="1C1C1A"/>
                </a:solidFill>
                <a:latin typeface="Calibri"/>
                <a:ea typeface="Calibri"/>
                <a:cs typeface="Calibri"/>
              </a:rPr>
              <a:t>; multi-party democracy was framed as an obstacle to development, enabling one-party states and military dictatorships that preserved colonial-era extraction.</a:t>
            </a:r>
            <a:endParaRPr lang="en-GB" sz="1050" noProof="0">
              <a:latin typeface="Calibri"/>
              <a:ea typeface="Calibri"/>
              <a:cs typeface="Calibri"/>
            </a:endParaRPr>
          </a:p>
        </p:txBody>
      </p:sp>
      <p:sp>
        <p:nvSpPr>
          <p:cNvPr id="13" name="Shape 11"/>
          <p:cNvSpPr/>
          <p:nvPr/>
        </p:nvSpPr>
        <p:spPr>
          <a:xfrm>
            <a:off x="4846320" y="2788921"/>
            <a:ext cx="4114800" cy="1417320"/>
          </a:xfrm>
          <a:prstGeom prst="rect">
            <a:avLst/>
          </a:prstGeom>
          <a:solidFill>
            <a:srgbClr val="EFEEE7"/>
          </a:solidFill>
          <a:ln/>
        </p:spPr>
        <p:txBody>
          <a:bodyPr/>
          <a:lstStyle/>
          <a:p>
            <a:endParaRPr lang="en-GB" noProof="0"/>
          </a:p>
        </p:txBody>
      </p:sp>
      <p:sp>
        <p:nvSpPr>
          <p:cNvPr id="14" name="Text 12"/>
          <p:cNvSpPr/>
          <p:nvPr/>
        </p:nvSpPr>
        <p:spPr>
          <a:xfrm>
            <a:off x="5074920" y="2935225"/>
            <a:ext cx="3657600" cy="320040"/>
          </a:xfrm>
          <a:prstGeom prst="rect">
            <a:avLst/>
          </a:prstGeom>
          <a:noFill/>
          <a:ln/>
        </p:spPr>
        <p:txBody>
          <a:bodyPr wrap="square" lIns="0" tIns="0" rIns="0" bIns="0" rtlCol="0" anchor="ctr"/>
          <a:lstStyle/>
          <a:p>
            <a:r>
              <a:rPr lang="en-GB" sz="1400" b="1" noProof="0">
                <a:solidFill>
                  <a:srgbClr val="1B4332"/>
                </a:solidFill>
                <a:latin typeface="Cambria" pitchFamily="34" charset="0"/>
                <a:ea typeface="Cambria" pitchFamily="34" charset="-122"/>
                <a:cs typeface="Cambria" pitchFamily="34" charset="-120"/>
              </a:rPr>
              <a:t>Elections as Aid Conditionality</a:t>
            </a:r>
            <a:endParaRPr lang="en-GB" sz="1400" noProof="0"/>
          </a:p>
        </p:txBody>
      </p:sp>
      <p:sp>
        <p:nvSpPr>
          <p:cNvPr id="15" name="Text 13"/>
          <p:cNvSpPr/>
          <p:nvPr/>
        </p:nvSpPr>
        <p:spPr>
          <a:xfrm>
            <a:off x="5074920" y="3264409"/>
            <a:ext cx="3657600" cy="822960"/>
          </a:xfrm>
          <a:prstGeom prst="rect">
            <a:avLst/>
          </a:prstGeom>
          <a:noFill/>
          <a:ln/>
        </p:spPr>
        <p:txBody>
          <a:bodyPr wrap="square" lIns="0" tIns="0" rIns="0" bIns="0" rtlCol="0" anchor="ctr"/>
          <a:lstStyle/>
          <a:p>
            <a:pPr>
              <a:lnSpc>
                <a:spcPct val="108000"/>
              </a:lnSpc>
            </a:pPr>
            <a:r>
              <a:rPr lang="en-GB" sz="1050" noProof="0">
                <a:solidFill>
                  <a:srgbClr val="1C1C1A"/>
                </a:solidFill>
                <a:latin typeface="Calibri"/>
                <a:ea typeface="Calibri"/>
                <a:cs typeface="Calibri"/>
              </a:rPr>
              <a:t>Competitive multi-party elections became a condition for foreign aid and debt relief </a:t>
            </a:r>
            <a:r>
              <a:rPr lang="en-GB" sz="1050">
                <a:solidFill>
                  <a:srgbClr val="1C1C1A"/>
                </a:solidFill>
                <a:latin typeface="Calibri"/>
                <a:ea typeface="Calibri"/>
                <a:cs typeface="Calibri"/>
              </a:rPr>
              <a:t>from the IMF, World Bank. </a:t>
            </a:r>
            <a:endParaRPr lang="en-GB" sz="1050" noProof="0">
              <a:solidFill>
                <a:srgbClr val="1C1C1A"/>
              </a:solidFill>
              <a:ea typeface="Calibri"/>
              <a:cs typeface="Calibri"/>
            </a:endParaRPr>
          </a:p>
        </p:txBody>
      </p:sp>
      <p:sp>
        <p:nvSpPr>
          <p:cNvPr id="16" name="Text 14"/>
          <p:cNvSpPr/>
          <p:nvPr/>
        </p:nvSpPr>
        <p:spPr>
          <a:xfrm>
            <a:off x="465667" y="4430268"/>
            <a:ext cx="8221133" cy="548640"/>
          </a:xfrm>
          <a:prstGeom prst="rect">
            <a:avLst/>
          </a:prstGeom>
          <a:noFill/>
          <a:ln/>
        </p:spPr>
        <p:txBody>
          <a:bodyPr wrap="square" lIns="0" tIns="0" rIns="0" bIns="0" rtlCol="0" anchor="ctr"/>
          <a:lstStyle/>
          <a:p>
            <a:r>
              <a:rPr lang="en-GB" sz="1400" i="1" dirty="0"/>
              <a:t>The move from a primarily ‘economic’ vision of development to an acceptance that politics was at the core of the process by which countries achieve economic growth</a:t>
            </a:r>
            <a:r>
              <a:rPr lang="en-US" dirty="0"/>
              <a:t>​</a:t>
            </a:r>
            <a:endParaRPr lang="en-GB" sz="851" noProof="0" dirty="0"/>
          </a:p>
        </p:txBody>
      </p:sp>
      <p:sp>
        <p:nvSpPr>
          <p:cNvPr id="17" name="Text 15"/>
          <p:cNvSpPr/>
          <p:nvPr/>
        </p:nvSpPr>
        <p:spPr>
          <a:xfrm>
            <a:off x="8412480" y="4882897"/>
            <a:ext cx="365760" cy="228600"/>
          </a:xfrm>
          <a:prstGeom prst="rect">
            <a:avLst/>
          </a:prstGeom>
          <a:noFill/>
          <a:ln/>
        </p:spPr>
        <p:txBody>
          <a:bodyPr wrap="square" lIns="0" tIns="0" rIns="0" bIns="0" rtlCol="0" anchor="ctr"/>
          <a:lstStyle/>
          <a:p>
            <a:pPr algn="r"/>
            <a:r>
              <a:rPr lang="en-GB" sz="851" noProof="0">
                <a:solidFill>
                  <a:srgbClr val="5C685F"/>
                </a:solidFill>
                <a:latin typeface="Calibri" pitchFamily="34" charset="0"/>
                <a:ea typeface="Calibri" pitchFamily="34" charset="-122"/>
                <a:cs typeface="Calibri" pitchFamily="34" charset="-120"/>
              </a:rPr>
              <a:t>4</a:t>
            </a:r>
            <a:endParaRPr lang="en-GB" sz="851" noProof="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411480" y="274320"/>
            <a:ext cx="8298180" cy="480060"/>
          </a:xfrm>
          <a:prstGeom prst="rect">
            <a:avLst/>
          </a:prstGeom>
          <a:noFill/>
          <a:ln/>
        </p:spPr>
        <p:txBody>
          <a:bodyPr wrap="square" lIns="0" tIns="0" rIns="0" bIns="0" rtlCol="0" anchor="ctr"/>
          <a:lstStyle/>
          <a:p>
            <a:r>
              <a:rPr lang="en-US" sz="2400" b="1" dirty="0">
                <a:solidFill>
                  <a:srgbClr val="1E2761"/>
                </a:solidFill>
                <a:latin typeface="Cambria" pitchFamily="34" charset="0"/>
                <a:ea typeface="Cambria" pitchFamily="34" charset="-122"/>
                <a:cs typeface="Cambria" pitchFamily="34" charset="-120"/>
              </a:rPr>
              <a:t>Chicken, Egg, or Democracy?                                     </a:t>
            </a:r>
            <a:endParaRPr lang="en-US" sz="2400" dirty="0"/>
          </a:p>
        </p:txBody>
      </p:sp>
      <p:sp>
        <p:nvSpPr>
          <p:cNvPr id="3" name="Text 1"/>
          <p:cNvSpPr/>
          <p:nvPr/>
        </p:nvSpPr>
        <p:spPr>
          <a:xfrm>
            <a:off x="411480" y="720090"/>
            <a:ext cx="8298180" cy="308610"/>
          </a:xfrm>
          <a:prstGeom prst="rect">
            <a:avLst/>
          </a:prstGeom>
          <a:noFill/>
          <a:ln/>
        </p:spPr>
        <p:txBody>
          <a:bodyPr wrap="square" lIns="0" tIns="0" rIns="0" bIns="0" rtlCol="0" anchor="ctr"/>
          <a:lstStyle/>
          <a:p>
            <a:r>
              <a:rPr lang="en-US" sz="1200" i="1" dirty="0">
                <a:solidFill>
                  <a:srgbClr val="5A6B8C"/>
                </a:solidFill>
                <a:latin typeface="Calibri" pitchFamily="34" charset="0"/>
                <a:ea typeface="Calibri" pitchFamily="34" charset="-122"/>
                <a:cs typeface="Calibri" pitchFamily="34" charset="-120"/>
              </a:rPr>
              <a:t>Which comes first: democracy or development?</a:t>
            </a:r>
            <a:endParaRPr lang="en-US" sz="1200" dirty="0"/>
          </a:p>
        </p:txBody>
      </p:sp>
      <p:sp>
        <p:nvSpPr>
          <p:cNvPr id="4" name="Shape 2"/>
          <p:cNvSpPr/>
          <p:nvPr/>
        </p:nvSpPr>
        <p:spPr>
          <a:xfrm>
            <a:off x="411480" y="1200150"/>
            <a:ext cx="3909060" cy="2537460"/>
          </a:xfrm>
          <a:prstGeom prst="roundRect">
            <a:avLst>
              <a:gd name="adj" fmla="val 2162"/>
            </a:avLst>
          </a:prstGeom>
          <a:solidFill>
            <a:srgbClr val="F3F5FC"/>
          </a:solidFill>
          <a:ln/>
          <a:effectLst>
            <a:outerShdw blurRad="101600" dist="38100" dir="2700000" algn="bl" rotWithShape="0">
              <a:srgbClr val="000000">
                <a:alpha val="12000"/>
              </a:srgbClr>
            </a:outerShdw>
          </a:effectLst>
        </p:spPr>
        <p:txBody>
          <a:bodyPr/>
          <a:lstStyle/>
          <a:p>
            <a:endParaRPr lang="en-US" dirty="0"/>
          </a:p>
        </p:txBody>
      </p:sp>
      <p:pic>
        <p:nvPicPr>
          <p:cNvPr id="5" name="Image 0" descr="preencoded.png"/>
          <p:cNvPicPr>
            <a:picLocks noChangeAspect="1"/>
          </p:cNvPicPr>
          <p:nvPr/>
        </p:nvPicPr>
        <p:blipFill>
          <a:blip r:embed="rId3"/>
          <a:stretch>
            <a:fillRect/>
          </a:stretch>
        </p:blipFill>
        <p:spPr>
          <a:xfrm>
            <a:off x="651510" y="1405890"/>
            <a:ext cx="377190" cy="377190"/>
          </a:xfrm>
          <a:prstGeom prst="rect">
            <a:avLst/>
          </a:prstGeom>
        </p:spPr>
      </p:pic>
      <p:sp>
        <p:nvSpPr>
          <p:cNvPr id="6" name="Text 3"/>
          <p:cNvSpPr/>
          <p:nvPr/>
        </p:nvSpPr>
        <p:spPr>
          <a:xfrm>
            <a:off x="1131570" y="1405890"/>
            <a:ext cx="3017520" cy="377190"/>
          </a:xfrm>
          <a:prstGeom prst="rect">
            <a:avLst/>
          </a:prstGeom>
          <a:noFill/>
          <a:ln/>
        </p:spPr>
        <p:txBody>
          <a:bodyPr wrap="square" lIns="0" tIns="0" rIns="0" bIns="0" rtlCol="0" anchor="ctr"/>
          <a:lstStyle/>
          <a:p>
            <a:r>
              <a:rPr lang="en-US" sz="1275" b="1" dirty="0">
                <a:solidFill>
                  <a:srgbClr val="1E2761"/>
                </a:solidFill>
                <a:latin typeface="Calibri" pitchFamily="34" charset="0"/>
                <a:ea typeface="Calibri" pitchFamily="34" charset="-122"/>
                <a:cs typeface="Calibri" pitchFamily="34" charset="-120"/>
              </a:rPr>
              <a:t>CHICKEN: Democracy First</a:t>
            </a:r>
            <a:endParaRPr lang="en-US" sz="1275" dirty="0"/>
          </a:p>
        </p:txBody>
      </p:sp>
      <p:sp>
        <p:nvSpPr>
          <p:cNvPr id="7" name="Text 4"/>
          <p:cNvSpPr/>
          <p:nvPr/>
        </p:nvSpPr>
        <p:spPr>
          <a:xfrm>
            <a:off x="651510" y="1885950"/>
            <a:ext cx="3429000" cy="582930"/>
          </a:xfrm>
          <a:prstGeom prst="rect">
            <a:avLst/>
          </a:prstGeom>
          <a:noFill/>
          <a:ln/>
        </p:spPr>
        <p:txBody>
          <a:bodyPr wrap="square" lIns="0" tIns="0" rIns="0" bIns="0" rtlCol="0" anchor="ctr"/>
          <a:lstStyle/>
          <a:p>
            <a:r>
              <a:rPr lang="en-US" sz="1050" dirty="0">
                <a:solidFill>
                  <a:srgbClr val="333333"/>
                </a:solidFill>
                <a:latin typeface="Calibri" pitchFamily="34" charset="0"/>
                <a:ea typeface="Calibri" pitchFamily="34" charset="-122"/>
                <a:cs typeface="Calibri" pitchFamily="34" charset="-120"/>
              </a:rPr>
              <a:t>Accountability, rights, and the rule of law must come first; without them, elites capture growth, and it never becomes inclusive.</a:t>
            </a:r>
            <a:endParaRPr lang="en-US" sz="1050" dirty="0"/>
          </a:p>
        </p:txBody>
      </p:sp>
      <p:sp>
        <p:nvSpPr>
          <p:cNvPr id="8" name="Text 5"/>
          <p:cNvSpPr/>
          <p:nvPr/>
        </p:nvSpPr>
        <p:spPr>
          <a:xfrm>
            <a:off x="651510" y="2468880"/>
            <a:ext cx="3429000" cy="1131570"/>
          </a:xfrm>
          <a:prstGeom prst="rect">
            <a:avLst/>
          </a:prstGeom>
          <a:noFill/>
          <a:ln/>
        </p:spPr>
        <p:txBody>
          <a:bodyPr wrap="square" lIns="0" tIns="0" rIns="0" bIns="0" rtlCol="0" anchor="ctr"/>
          <a:lstStyle/>
          <a:p>
            <a:pPr algn="just">
              <a:spcAft>
                <a:spcPts val="600"/>
              </a:spcAft>
              <a:buSzPct val="100000"/>
            </a:pPr>
            <a:r>
              <a:rPr lang="en-US" sz="1050" b="1" dirty="0">
                <a:latin typeface="Calibri" pitchFamily="34" charset="0"/>
                <a:ea typeface="Calibri" pitchFamily="34" charset="-122"/>
                <a:cs typeface="Calibri" pitchFamily="34" charset="-120"/>
              </a:rPr>
              <a:t>Botswana: </a:t>
            </a:r>
            <a:r>
              <a:rPr lang="en-US" sz="1050" dirty="0">
                <a:latin typeface="Calibri" pitchFamily="34" charset="0"/>
                <a:ea typeface="Calibri" pitchFamily="34" charset="-122"/>
                <a:cs typeface="Calibri" pitchFamily="34" charset="-120"/>
              </a:rPr>
              <a:t>peaceful transfers of power (2024 elections) alongside steady growth in the 90s. </a:t>
            </a:r>
          </a:p>
          <a:p>
            <a:pPr algn="just">
              <a:spcAft>
                <a:spcPts val="600"/>
              </a:spcAft>
              <a:buSzPct val="100000"/>
            </a:pPr>
            <a:r>
              <a:rPr lang="en-US" sz="1050" b="1" dirty="0">
                <a:latin typeface="Calibri" pitchFamily="34" charset="0"/>
                <a:ea typeface="Calibri" pitchFamily="34" charset="-122"/>
                <a:cs typeface="Calibri" pitchFamily="34" charset="-120"/>
              </a:rPr>
              <a:t>Mauritius:</a:t>
            </a:r>
            <a:r>
              <a:rPr lang="en-US" sz="1050" dirty="0">
                <a:latin typeface="Calibri" pitchFamily="34" charset="0"/>
                <a:ea typeface="Calibri" pitchFamily="34" charset="-122"/>
                <a:cs typeface="Calibri" pitchFamily="34" charset="-120"/>
              </a:rPr>
              <a:t> </a:t>
            </a:r>
            <a:r>
              <a:rPr lang="en-GB" sz="1050" dirty="0"/>
              <a:t>transformed from a single-crop sugar economy into one of Africa’s wealthiest and most diversified economies. </a:t>
            </a:r>
          </a:p>
          <a:p>
            <a:pPr algn="just">
              <a:spcAft>
                <a:spcPts val="600"/>
              </a:spcAft>
              <a:buSzPct val="100000"/>
            </a:pPr>
            <a:r>
              <a:rPr lang="en-GB" sz="1050" dirty="0"/>
              <a:t>Free and fair multi-party elections</a:t>
            </a:r>
            <a:endParaRPr lang="en-US" sz="1050" dirty="0"/>
          </a:p>
          <a:p>
            <a:pPr>
              <a:spcAft>
                <a:spcPts val="600"/>
              </a:spcAft>
            </a:pPr>
            <a:endParaRPr lang="en-US" sz="938" dirty="0"/>
          </a:p>
        </p:txBody>
      </p:sp>
      <p:sp>
        <p:nvSpPr>
          <p:cNvPr id="9" name="Shape 6"/>
          <p:cNvSpPr/>
          <p:nvPr/>
        </p:nvSpPr>
        <p:spPr>
          <a:xfrm>
            <a:off x="4800600" y="1200150"/>
            <a:ext cx="4023360" cy="2537460"/>
          </a:xfrm>
          <a:prstGeom prst="roundRect">
            <a:avLst>
              <a:gd name="adj" fmla="val 2162"/>
            </a:avLst>
          </a:prstGeom>
          <a:solidFill>
            <a:srgbClr val="FBF6EC"/>
          </a:solidFill>
          <a:ln/>
          <a:effectLst>
            <a:outerShdw blurRad="101600" dist="38100" dir="2700000" algn="bl" rotWithShape="0">
              <a:srgbClr val="000000">
                <a:alpha val="12000"/>
              </a:srgbClr>
            </a:outerShdw>
          </a:effectLst>
        </p:spPr>
        <p:txBody>
          <a:bodyPr/>
          <a:lstStyle/>
          <a:p>
            <a:endParaRPr lang="en-US" dirty="0"/>
          </a:p>
        </p:txBody>
      </p:sp>
      <p:pic>
        <p:nvPicPr>
          <p:cNvPr id="10" name="Image 1" descr="preencoded.png"/>
          <p:cNvPicPr>
            <a:picLocks noChangeAspect="1"/>
          </p:cNvPicPr>
          <p:nvPr/>
        </p:nvPicPr>
        <p:blipFill>
          <a:blip r:embed="rId4"/>
          <a:stretch>
            <a:fillRect/>
          </a:stretch>
        </p:blipFill>
        <p:spPr>
          <a:xfrm>
            <a:off x="5040630" y="1405890"/>
            <a:ext cx="377190" cy="377190"/>
          </a:xfrm>
          <a:prstGeom prst="rect">
            <a:avLst/>
          </a:prstGeom>
        </p:spPr>
      </p:pic>
      <p:sp>
        <p:nvSpPr>
          <p:cNvPr id="11" name="Text 7"/>
          <p:cNvSpPr/>
          <p:nvPr/>
        </p:nvSpPr>
        <p:spPr>
          <a:xfrm>
            <a:off x="5520690" y="1405890"/>
            <a:ext cx="3017520" cy="377190"/>
          </a:xfrm>
          <a:prstGeom prst="rect">
            <a:avLst/>
          </a:prstGeom>
          <a:noFill/>
          <a:ln/>
        </p:spPr>
        <p:txBody>
          <a:bodyPr wrap="square" lIns="0" tIns="0" rIns="0" bIns="0" rtlCol="0" anchor="ctr"/>
          <a:lstStyle/>
          <a:p>
            <a:r>
              <a:rPr lang="en-US" sz="1275" b="1" dirty="0">
                <a:solidFill>
                  <a:srgbClr val="8A6D1F"/>
                </a:solidFill>
                <a:latin typeface="Calibri" pitchFamily="34" charset="0"/>
                <a:ea typeface="Calibri" pitchFamily="34" charset="-122"/>
                <a:cs typeface="Calibri" pitchFamily="34" charset="-120"/>
              </a:rPr>
              <a:t>EGG : Development First</a:t>
            </a:r>
            <a:endParaRPr lang="en-US" sz="1275" dirty="0"/>
          </a:p>
        </p:txBody>
      </p:sp>
      <p:sp>
        <p:nvSpPr>
          <p:cNvPr id="12" name="Text 8"/>
          <p:cNvSpPr/>
          <p:nvPr/>
        </p:nvSpPr>
        <p:spPr>
          <a:xfrm>
            <a:off x="5040630" y="1885950"/>
            <a:ext cx="3429000" cy="582930"/>
          </a:xfrm>
          <a:prstGeom prst="rect">
            <a:avLst/>
          </a:prstGeom>
          <a:noFill/>
          <a:ln/>
        </p:spPr>
        <p:txBody>
          <a:bodyPr wrap="square" lIns="0" tIns="0" rIns="0" bIns="0" rtlCol="0" anchor="ctr"/>
          <a:lstStyle/>
          <a:p>
            <a:r>
              <a:rPr lang="en-US" sz="1050" dirty="0">
                <a:solidFill>
                  <a:srgbClr val="333333"/>
                </a:solidFill>
                <a:latin typeface="Calibri" pitchFamily="34" charset="0"/>
                <a:ea typeface="Calibri" pitchFamily="34" charset="-122"/>
                <a:cs typeface="Calibri" pitchFamily="34" charset="-120"/>
              </a:rPr>
              <a:t>A baseline of stability, literacy, and growth must come first; premature democratization risks instability.</a:t>
            </a:r>
            <a:endParaRPr lang="en-US" sz="1050" dirty="0"/>
          </a:p>
        </p:txBody>
      </p:sp>
      <p:sp>
        <p:nvSpPr>
          <p:cNvPr id="13" name="Text 9"/>
          <p:cNvSpPr/>
          <p:nvPr/>
        </p:nvSpPr>
        <p:spPr>
          <a:xfrm>
            <a:off x="5040630" y="2571750"/>
            <a:ext cx="3429000" cy="1028700"/>
          </a:xfrm>
          <a:prstGeom prst="rect">
            <a:avLst/>
          </a:prstGeom>
          <a:noFill/>
          <a:ln/>
        </p:spPr>
        <p:txBody>
          <a:bodyPr wrap="square" lIns="0" tIns="0" rIns="0" bIns="0" rtlCol="0" anchor="ctr"/>
          <a:lstStyle/>
          <a:p>
            <a:pPr>
              <a:spcAft>
                <a:spcPts val="600"/>
              </a:spcAft>
              <a:buSzPct val="100000"/>
            </a:pPr>
            <a:r>
              <a:rPr lang="en-GB" sz="1050" dirty="0"/>
              <a:t>The Asian Tigers of economic development: South Korea, Taiwan, Hong Kong, Singapore.(military leaders or single dominant parties)</a:t>
            </a:r>
          </a:p>
          <a:p>
            <a:pPr>
              <a:spcAft>
                <a:spcPts val="600"/>
              </a:spcAft>
              <a:buSzPct val="100000"/>
            </a:pPr>
            <a:endParaRPr lang="en-GB" sz="1050" dirty="0"/>
          </a:p>
          <a:p>
            <a:pPr>
              <a:spcAft>
                <a:spcPts val="600"/>
              </a:spcAft>
              <a:buSzPct val="100000"/>
            </a:pPr>
            <a:endParaRPr lang="en-US" sz="1050" dirty="0"/>
          </a:p>
        </p:txBody>
      </p:sp>
      <p:sp>
        <p:nvSpPr>
          <p:cNvPr id="14" name="Shape 10"/>
          <p:cNvSpPr/>
          <p:nvPr/>
        </p:nvSpPr>
        <p:spPr>
          <a:xfrm>
            <a:off x="411480" y="3874770"/>
            <a:ext cx="8092440" cy="788670"/>
          </a:xfrm>
          <a:prstGeom prst="roundRect">
            <a:avLst>
              <a:gd name="adj" fmla="val 6957"/>
            </a:avLst>
          </a:prstGeom>
          <a:solidFill>
            <a:srgbClr val="1E2761"/>
          </a:solidFill>
          <a:ln/>
        </p:spPr>
      </p:sp>
      <p:pic>
        <p:nvPicPr>
          <p:cNvPr id="15" name="Image 2" descr="preencoded.png"/>
          <p:cNvPicPr>
            <a:picLocks noChangeAspect="1"/>
          </p:cNvPicPr>
          <p:nvPr/>
        </p:nvPicPr>
        <p:blipFill>
          <a:blip r:embed="rId5"/>
          <a:stretch>
            <a:fillRect/>
          </a:stretch>
        </p:blipFill>
        <p:spPr>
          <a:xfrm>
            <a:off x="617220" y="4080510"/>
            <a:ext cx="342900" cy="342900"/>
          </a:xfrm>
          <a:prstGeom prst="rect">
            <a:avLst/>
          </a:prstGeom>
        </p:spPr>
      </p:pic>
      <p:sp>
        <p:nvSpPr>
          <p:cNvPr id="16" name="Text 11"/>
          <p:cNvSpPr/>
          <p:nvPr/>
        </p:nvSpPr>
        <p:spPr>
          <a:xfrm>
            <a:off x="1097280" y="3874770"/>
            <a:ext cx="7612380" cy="788670"/>
          </a:xfrm>
          <a:prstGeom prst="rect">
            <a:avLst/>
          </a:prstGeom>
          <a:noFill/>
          <a:ln/>
        </p:spPr>
        <p:txBody>
          <a:bodyPr wrap="square" lIns="0" tIns="0" rIns="0" bIns="0" rtlCol="0" anchor="ctr"/>
          <a:lstStyle/>
          <a:p>
            <a:r>
              <a:rPr lang="en-US" sz="1088" i="1" dirty="0">
                <a:solidFill>
                  <a:srgbClr val="FFFFFF"/>
                </a:solidFill>
                <a:latin typeface="Calibri" pitchFamily="34" charset="0"/>
                <a:ea typeface="Calibri" pitchFamily="34" charset="-122"/>
                <a:cs typeface="Calibri" pitchFamily="34" charset="-120"/>
              </a:rPr>
              <a:t>Just like the chicken and the egg, it isn't linear; it's a cycle. The real question is which feedback loop we're trying to build or break.</a:t>
            </a:r>
            <a:endParaRPr lang="en-US" sz="1088" dirty="0"/>
          </a:p>
        </p:txBody>
      </p:sp>
      <p:pic>
        <p:nvPicPr>
          <p:cNvPr id="17" name="Picture 16" descr="Palu Logo Final (4 languages) Non-transparent.jpg">
            <a:extLst>
              <a:ext uri="{FF2B5EF4-FFF2-40B4-BE49-F238E27FC236}">
                <a16:creationId xmlns:a16="http://schemas.microsoft.com/office/drawing/2014/main" id="{F71037BF-BBCB-12B3-EAB9-20AAB30DCEFB}"/>
              </a:ext>
            </a:extLst>
          </p:cNvPr>
          <p:cNvPicPr>
            <a:picLocks noChangeAspect="1"/>
          </p:cNvPicPr>
          <p:nvPr/>
        </p:nvPicPr>
        <p:blipFill>
          <a:blip r:embed="rId6"/>
          <a:stretch>
            <a:fillRect/>
          </a:stretch>
        </p:blipFill>
        <p:spPr>
          <a:xfrm>
            <a:off x="6720840" y="164592"/>
            <a:ext cx="2103120" cy="67831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9"/>
            <a:ext cx="5486400" cy="274320"/>
          </a:xfrm>
          <a:prstGeom prst="rect">
            <a:avLst/>
          </a:prstGeom>
          <a:noFill/>
          <a:ln/>
        </p:spPr>
        <p:txBody>
          <a:bodyPr wrap="square" lIns="0" tIns="0" rIns="0" bIns="0" rtlCol="0" anchor="ctr"/>
          <a:lstStyle/>
          <a:p>
            <a:r>
              <a:rPr lang="en-GB" sz="1100" b="1" kern="0" spc="200" noProof="0">
                <a:solidFill>
                  <a:srgbClr val="1B4332"/>
                </a:solidFill>
                <a:latin typeface="Calibri" pitchFamily="34" charset="0"/>
                <a:ea typeface="Calibri" pitchFamily="34" charset="-122"/>
                <a:cs typeface="Calibri" pitchFamily="34" charset="-120"/>
              </a:rPr>
              <a:t>THE DEBATE</a:t>
            </a:r>
            <a:endParaRPr lang="en-GB" sz="1100" noProof="0"/>
          </a:p>
        </p:txBody>
      </p:sp>
      <p:sp>
        <p:nvSpPr>
          <p:cNvPr id="3" name="Text 1"/>
          <p:cNvSpPr/>
          <p:nvPr/>
        </p:nvSpPr>
        <p:spPr>
          <a:xfrm>
            <a:off x="457200" y="807190"/>
            <a:ext cx="8412480" cy="502920"/>
          </a:xfrm>
          <a:prstGeom prst="rect">
            <a:avLst/>
          </a:prstGeom>
          <a:noFill/>
          <a:ln/>
        </p:spPr>
        <p:txBody>
          <a:bodyPr wrap="square" lIns="0" tIns="0" rIns="0" bIns="0" rtlCol="0" anchor="ctr"/>
          <a:lstStyle/>
          <a:p>
            <a:r>
              <a:rPr lang="en-GB" sz="2300" b="1" noProof="0" dirty="0">
                <a:solidFill>
                  <a:srgbClr val="1C1C1A"/>
                </a:solidFill>
                <a:latin typeface="Cambria" pitchFamily="34" charset="0"/>
                <a:ea typeface="Cambria" pitchFamily="34" charset="-122"/>
                <a:cs typeface="Cambria" pitchFamily="34" charset="-120"/>
              </a:rPr>
              <a:t>Democracy and Development: A Contested Sequence</a:t>
            </a:r>
            <a:endParaRPr lang="en-GB" sz="2300" noProof="0" dirty="0"/>
          </a:p>
        </p:txBody>
      </p:sp>
      <p:sp>
        <p:nvSpPr>
          <p:cNvPr id="4" name="Shape 2"/>
          <p:cNvSpPr/>
          <p:nvPr/>
        </p:nvSpPr>
        <p:spPr>
          <a:xfrm>
            <a:off x="457200" y="1490725"/>
            <a:ext cx="4069080" cy="1417320"/>
          </a:xfrm>
          <a:prstGeom prst="rect">
            <a:avLst/>
          </a:prstGeom>
          <a:solidFill>
            <a:srgbClr val="1B4332"/>
          </a:solidFill>
          <a:ln/>
        </p:spPr>
        <p:txBody>
          <a:bodyPr/>
          <a:lstStyle/>
          <a:p>
            <a:endParaRPr lang="en-GB" noProof="0"/>
          </a:p>
        </p:txBody>
      </p:sp>
      <p:sp>
        <p:nvSpPr>
          <p:cNvPr id="5" name="Text 3"/>
          <p:cNvSpPr/>
          <p:nvPr/>
        </p:nvSpPr>
        <p:spPr>
          <a:xfrm>
            <a:off x="658368" y="1655317"/>
            <a:ext cx="3666744" cy="411480"/>
          </a:xfrm>
          <a:prstGeom prst="rect">
            <a:avLst/>
          </a:prstGeom>
          <a:noFill/>
          <a:ln/>
        </p:spPr>
        <p:txBody>
          <a:bodyPr wrap="square" lIns="0" tIns="0" rIns="0" bIns="0" rtlCol="0" anchor="ctr"/>
          <a:lstStyle/>
          <a:p>
            <a:r>
              <a:rPr lang="en-GB" sz="1351" b="1" noProof="0" dirty="0">
                <a:solidFill>
                  <a:srgbClr val="C9A14A"/>
                </a:solidFill>
                <a:latin typeface="Cambria" pitchFamily="34" charset="0"/>
                <a:ea typeface="Cambria" pitchFamily="34" charset="-122"/>
                <a:cs typeface="Cambria" pitchFamily="34" charset="-120"/>
              </a:rPr>
              <a:t>“Development precedes democracy”</a:t>
            </a:r>
            <a:endParaRPr lang="en-GB" sz="1351" noProof="0" dirty="0"/>
          </a:p>
        </p:txBody>
      </p:sp>
      <p:sp>
        <p:nvSpPr>
          <p:cNvPr id="6" name="Text 4"/>
          <p:cNvSpPr/>
          <p:nvPr/>
        </p:nvSpPr>
        <p:spPr>
          <a:xfrm>
            <a:off x="658368" y="2057653"/>
            <a:ext cx="3666744" cy="685800"/>
          </a:xfrm>
          <a:prstGeom prst="rect">
            <a:avLst/>
          </a:prstGeom>
          <a:noFill/>
          <a:ln/>
        </p:spPr>
        <p:txBody>
          <a:bodyPr wrap="square" lIns="0" tIns="0" rIns="0" bIns="0" rtlCol="0" anchor="ctr"/>
          <a:lstStyle/>
          <a:p>
            <a:pPr>
              <a:lnSpc>
                <a:spcPct val="110000"/>
              </a:lnSpc>
            </a:pPr>
            <a:r>
              <a:rPr lang="en-GB" sz="1050" dirty="0">
                <a:solidFill>
                  <a:srgbClr val="FFFFFF"/>
                </a:solidFill>
                <a:ea typeface="+mn-lt"/>
                <a:cs typeface="+mn-lt"/>
              </a:rPr>
              <a:t>Poor nations require strong, centralized, and sometimes authoritarian leadership to enforce stability, mobilize resources, and build infrastructure without the gridlock of democratic processes.</a:t>
            </a:r>
            <a:endParaRPr lang="en-US" dirty="0">
              <a:ea typeface="+mn-lt"/>
              <a:cs typeface="+mn-lt"/>
            </a:endParaRPr>
          </a:p>
        </p:txBody>
      </p:sp>
      <p:sp>
        <p:nvSpPr>
          <p:cNvPr id="7" name="Shape 5"/>
          <p:cNvSpPr/>
          <p:nvPr/>
        </p:nvSpPr>
        <p:spPr>
          <a:xfrm>
            <a:off x="4800600" y="1482336"/>
            <a:ext cx="4069080" cy="1417320"/>
          </a:xfrm>
          <a:prstGeom prst="rect">
            <a:avLst/>
          </a:prstGeom>
          <a:solidFill>
            <a:srgbClr val="6E2733"/>
          </a:solidFill>
          <a:ln/>
        </p:spPr>
        <p:txBody>
          <a:bodyPr/>
          <a:lstStyle/>
          <a:p>
            <a:endParaRPr lang="en-GB" noProof="0"/>
          </a:p>
        </p:txBody>
      </p:sp>
      <p:sp>
        <p:nvSpPr>
          <p:cNvPr id="8" name="Text 6"/>
          <p:cNvSpPr/>
          <p:nvPr/>
        </p:nvSpPr>
        <p:spPr>
          <a:xfrm>
            <a:off x="5001768" y="1646928"/>
            <a:ext cx="3666744" cy="411480"/>
          </a:xfrm>
          <a:prstGeom prst="rect">
            <a:avLst/>
          </a:prstGeom>
          <a:noFill/>
          <a:ln/>
        </p:spPr>
        <p:txBody>
          <a:bodyPr wrap="square" lIns="0" tIns="0" rIns="0" bIns="0" rtlCol="0" anchor="ctr"/>
          <a:lstStyle/>
          <a:p>
            <a:r>
              <a:rPr lang="en-GB" sz="1351" b="1" noProof="0">
                <a:solidFill>
                  <a:srgbClr val="C9A14A"/>
                </a:solidFill>
                <a:latin typeface="Cambria" pitchFamily="34" charset="0"/>
                <a:ea typeface="Cambria" pitchFamily="34" charset="-122"/>
                <a:cs typeface="Cambria" pitchFamily="34" charset="-120"/>
              </a:rPr>
              <a:t>“Democracy precedes development”</a:t>
            </a:r>
            <a:endParaRPr lang="en-GB" sz="1351" noProof="0"/>
          </a:p>
        </p:txBody>
      </p:sp>
      <p:sp>
        <p:nvSpPr>
          <p:cNvPr id="9" name="Text 7"/>
          <p:cNvSpPr/>
          <p:nvPr/>
        </p:nvSpPr>
        <p:spPr>
          <a:xfrm>
            <a:off x="5001768" y="2049264"/>
            <a:ext cx="3666744" cy="685800"/>
          </a:xfrm>
          <a:prstGeom prst="rect">
            <a:avLst/>
          </a:prstGeom>
          <a:noFill/>
          <a:ln/>
        </p:spPr>
        <p:txBody>
          <a:bodyPr wrap="square" lIns="0" tIns="0" rIns="0" bIns="0" rtlCol="0" anchor="ctr"/>
          <a:lstStyle/>
          <a:p>
            <a:pPr>
              <a:lnSpc>
                <a:spcPct val="110000"/>
              </a:lnSpc>
            </a:pPr>
            <a:r>
              <a:rPr lang="en-GB" sz="1050" noProof="0">
                <a:solidFill>
                  <a:srgbClr val="FFFFFF"/>
                </a:solidFill>
                <a:latin typeface="Calibri"/>
                <a:ea typeface="Calibri"/>
                <a:cs typeface="Calibri"/>
              </a:rPr>
              <a:t>Political rights, press freedom and the rule of law hold governments accountable, prevent corruption, and ensure</a:t>
            </a:r>
            <a:r>
              <a:rPr lang="en-GB" sz="1050">
                <a:solidFill>
                  <a:srgbClr val="FFFFFF"/>
                </a:solidFill>
                <a:latin typeface="Calibri"/>
                <a:ea typeface="Calibri"/>
                <a:cs typeface="Calibri"/>
              </a:rPr>
              <a:t> the equitable</a:t>
            </a:r>
            <a:r>
              <a:rPr lang="en-GB" sz="1050" noProof="0">
                <a:solidFill>
                  <a:srgbClr val="FFFFFF"/>
                </a:solidFill>
                <a:latin typeface="Calibri"/>
                <a:ea typeface="Calibri"/>
                <a:cs typeface="Calibri"/>
              </a:rPr>
              <a:t> distribution of wealth</a:t>
            </a:r>
            <a:r>
              <a:rPr lang="en-GB" sz="1050">
                <a:solidFill>
                  <a:srgbClr val="FFFFFF"/>
                </a:solidFill>
                <a:latin typeface="Calibri"/>
                <a:ea typeface="Calibri"/>
                <a:cs typeface="Calibri"/>
              </a:rPr>
              <a:t> rather than its concentration in the hands of the elite.</a:t>
            </a:r>
            <a:endParaRPr lang="en-GB" sz="1051" noProof="0"/>
          </a:p>
        </p:txBody>
      </p:sp>
      <p:sp>
        <p:nvSpPr>
          <p:cNvPr id="10" name="Text 8"/>
          <p:cNvSpPr/>
          <p:nvPr/>
        </p:nvSpPr>
        <p:spPr>
          <a:xfrm>
            <a:off x="457200" y="3090925"/>
            <a:ext cx="5486400" cy="274320"/>
          </a:xfrm>
          <a:prstGeom prst="rect">
            <a:avLst/>
          </a:prstGeom>
          <a:noFill/>
          <a:ln/>
        </p:spPr>
        <p:txBody>
          <a:bodyPr wrap="square" lIns="0" tIns="0" rIns="0" bIns="0" rtlCol="0" anchor="ctr"/>
          <a:lstStyle/>
          <a:p>
            <a:r>
              <a:rPr lang="en-GB" sz="1100" b="1" kern="0" spc="151" noProof="0">
                <a:solidFill>
                  <a:srgbClr val="1B4332"/>
                </a:solidFill>
                <a:latin typeface="Calibri" pitchFamily="34" charset="0"/>
                <a:ea typeface="Calibri" pitchFamily="34" charset="-122"/>
                <a:cs typeface="Calibri" pitchFamily="34" charset="-120"/>
              </a:rPr>
              <a:t>STRUCTURAL CHALLENGES</a:t>
            </a:r>
            <a:endParaRPr lang="en-GB" sz="1100" noProof="0"/>
          </a:p>
        </p:txBody>
      </p:sp>
      <p:pic>
        <p:nvPicPr>
          <p:cNvPr id="11" name="Image 0" descr="preencoded.png"/>
          <p:cNvPicPr>
            <a:picLocks noChangeAspect="1"/>
          </p:cNvPicPr>
          <p:nvPr/>
        </p:nvPicPr>
        <p:blipFill>
          <a:blip r:embed="rId3"/>
          <a:stretch>
            <a:fillRect/>
          </a:stretch>
        </p:blipFill>
        <p:spPr>
          <a:xfrm>
            <a:off x="457200" y="3429253"/>
            <a:ext cx="347472" cy="347472"/>
          </a:xfrm>
          <a:prstGeom prst="rect">
            <a:avLst/>
          </a:prstGeom>
        </p:spPr>
      </p:pic>
      <p:sp>
        <p:nvSpPr>
          <p:cNvPr id="12" name="Text 9"/>
          <p:cNvSpPr/>
          <p:nvPr/>
        </p:nvSpPr>
        <p:spPr>
          <a:xfrm>
            <a:off x="914400" y="3410965"/>
            <a:ext cx="3840480" cy="274320"/>
          </a:xfrm>
          <a:prstGeom prst="rect">
            <a:avLst/>
          </a:prstGeom>
          <a:noFill/>
          <a:ln/>
        </p:spPr>
        <p:txBody>
          <a:bodyPr wrap="square" lIns="0" tIns="0" rIns="0" bIns="0" rtlCol="0" anchor="ctr"/>
          <a:lstStyle/>
          <a:p>
            <a:r>
              <a:rPr lang="en-GB" sz="1200" b="1" noProof="0" dirty="0">
                <a:solidFill>
                  <a:srgbClr val="1C1C1A"/>
                </a:solidFill>
                <a:latin typeface="Calibri" pitchFamily="34" charset="0"/>
                <a:ea typeface="Calibri" pitchFamily="34" charset="-122"/>
                <a:cs typeface="Calibri" pitchFamily="34" charset="-120"/>
              </a:rPr>
              <a:t>Debt overhang </a:t>
            </a:r>
            <a:endParaRPr lang="en-GB" sz="1200" noProof="0" dirty="0"/>
          </a:p>
        </p:txBody>
      </p:sp>
      <p:sp>
        <p:nvSpPr>
          <p:cNvPr id="13" name="Text 10"/>
          <p:cNvSpPr/>
          <p:nvPr/>
        </p:nvSpPr>
        <p:spPr>
          <a:xfrm>
            <a:off x="809300" y="3414715"/>
            <a:ext cx="3840480" cy="777240"/>
          </a:xfrm>
          <a:prstGeom prst="rect">
            <a:avLst/>
          </a:prstGeom>
          <a:noFill/>
          <a:ln/>
        </p:spPr>
        <p:txBody>
          <a:bodyPr wrap="square" lIns="0" tIns="0" rIns="0" bIns="0" rtlCol="0" anchor="ctr"/>
          <a:lstStyle/>
          <a:p>
            <a:pPr>
              <a:lnSpc>
                <a:spcPct val="110000"/>
              </a:lnSpc>
            </a:pPr>
            <a:r>
              <a:rPr lang="en-GB" sz="1000" noProof="0" dirty="0">
                <a:solidFill>
                  <a:srgbClr val="5C685F"/>
                </a:solidFill>
                <a:latin typeface="Calibri" pitchFamily="34" charset="0"/>
                <a:ea typeface="Calibri" pitchFamily="34" charset="-122"/>
                <a:cs typeface="Calibri" pitchFamily="34" charset="-120"/>
              </a:rPr>
              <a:t>An unfair global financial architecture hinders governments from delivering on social and developmental electoral promises.</a:t>
            </a:r>
            <a:endParaRPr lang="en-GB" sz="1000" noProof="0" dirty="0"/>
          </a:p>
        </p:txBody>
      </p:sp>
      <p:pic>
        <p:nvPicPr>
          <p:cNvPr id="14" name="Image 1" descr="preencoded.png"/>
          <p:cNvPicPr>
            <a:picLocks noChangeAspect="1"/>
          </p:cNvPicPr>
          <p:nvPr/>
        </p:nvPicPr>
        <p:blipFill>
          <a:blip r:embed="rId4"/>
          <a:stretch>
            <a:fillRect/>
          </a:stretch>
        </p:blipFill>
        <p:spPr>
          <a:xfrm>
            <a:off x="4800600" y="3722868"/>
            <a:ext cx="347472" cy="347472"/>
          </a:xfrm>
          <a:prstGeom prst="rect">
            <a:avLst/>
          </a:prstGeom>
        </p:spPr>
      </p:pic>
      <p:sp>
        <p:nvSpPr>
          <p:cNvPr id="15" name="Text 11"/>
          <p:cNvSpPr/>
          <p:nvPr/>
        </p:nvSpPr>
        <p:spPr>
          <a:xfrm>
            <a:off x="5257800" y="3315491"/>
            <a:ext cx="3840480" cy="274320"/>
          </a:xfrm>
          <a:prstGeom prst="rect">
            <a:avLst/>
          </a:prstGeom>
          <a:noFill/>
          <a:ln/>
        </p:spPr>
        <p:txBody>
          <a:bodyPr wrap="square" lIns="0" tIns="0" rIns="0" bIns="0" rtlCol="0" anchor="ctr"/>
          <a:lstStyle/>
          <a:p>
            <a:r>
              <a:rPr lang="en-GB" sz="1200" b="1" noProof="0">
                <a:solidFill>
                  <a:srgbClr val="1C1C1A"/>
                </a:solidFill>
                <a:latin typeface="Calibri" pitchFamily="34" charset="0"/>
                <a:ea typeface="Calibri" pitchFamily="34" charset="-122"/>
                <a:cs typeface="Calibri" pitchFamily="34" charset="-120"/>
              </a:rPr>
              <a:t>Embedded corruption</a:t>
            </a:r>
            <a:endParaRPr lang="en-GB" sz="1200" noProof="0"/>
          </a:p>
        </p:txBody>
      </p:sp>
      <p:sp>
        <p:nvSpPr>
          <p:cNvPr id="16" name="Text 12"/>
          <p:cNvSpPr/>
          <p:nvPr/>
        </p:nvSpPr>
        <p:spPr>
          <a:xfrm>
            <a:off x="5257800" y="3433615"/>
            <a:ext cx="3840480" cy="777240"/>
          </a:xfrm>
          <a:prstGeom prst="rect">
            <a:avLst/>
          </a:prstGeom>
          <a:noFill/>
          <a:ln/>
        </p:spPr>
        <p:txBody>
          <a:bodyPr wrap="square" lIns="0" tIns="0" rIns="0" bIns="0" rtlCol="0" anchor="ctr"/>
          <a:lstStyle/>
          <a:p>
            <a:pPr>
              <a:lnSpc>
                <a:spcPct val="110000"/>
              </a:lnSpc>
            </a:pPr>
            <a:r>
              <a:rPr lang="en-GB" sz="1000" noProof="0" dirty="0">
                <a:solidFill>
                  <a:srgbClr val="5C685F"/>
                </a:solidFill>
                <a:latin typeface="Calibri" pitchFamily="34" charset="0"/>
                <a:ea typeface="Calibri" pitchFamily="34" charset="-122"/>
                <a:cs typeface="Calibri" pitchFamily="34" charset="-120"/>
              </a:rPr>
              <a:t>Sub-Saharan Africa scores 32/100 average on the 2025 Corruption Perceptions Index , the lowest-performing region globally; only 4 of 49 countries score above 50.</a:t>
            </a:r>
            <a:endParaRPr lang="en-GB" sz="1000" noProof="0" dirty="0"/>
          </a:p>
        </p:txBody>
      </p:sp>
      <p:sp>
        <p:nvSpPr>
          <p:cNvPr id="17" name="Text 13"/>
          <p:cNvSpPr/>
          <p:nvPr/>
        </p:nvSpPr>
        <p:spPr>
          <a:xfrm>
            <a:off x="457200" y="4882897"/>
            <a:ext cx="6858000" cy="228600"/>
          </a:xfrm>
          <a:prstGeom prst="rect">
            <a:avLst/>
          </a:prstGeom>
          <a:noFill/>
          <a:ln/>
        </p:spPr>
        <p:txBody>
          <a:bodyPr wrap="square" lIns="0" tIns="0" rIns="0" bIns="0" rtlCol="0" anchor="ctr"/>
          <a:lstStyle/>
          <a:p>
            <a:endParaRPr lang="en-GB" sz="851" noProof="0"/>
          </a:p>
        </p:txBody>
      </p:sp>
      <p:sp>
        <p:nvSpPr>
          <p:cNvPr id="18" name="Text 14"/>
          <p:cNvSpPr/>
          <p:nvPr/>
        </p:nvSpPr>
        <p:spPr>
          <a:xfrm>
            <a:off x="8412480" y="4882897"/>
            <a:ext cx="365760" cy="228600"/>
          </a:xfrm>
          <a:prstGeom prst="rect">
            <a:avLst/>
          </a:prstGeom>
          <a:noFill/>
          <a:ln/>
        </p:spPr>
        <p:txBody>
          <a:bodyPr wrap="square" lIns="0" tIns="0" rIns="0" bIns="0" rtlCol="0" anchor="ctr"/>
          <a:lstStyle/>
          <a:p>
            <a:pPr algn="r"/>
            <a:r>
              <a:rPr lang="en-GB" sz="851" noProof="0">
                <a:solidFill>
                  <a:srgbClr val="5C685F"/>
                </a:solidFill>
                <a:latin typeface="Calibri" pitchFamily="34" charset="0"/>
                <a:ea typeface="Calibri" pitchFamily="34" charset="-122"/>
                <a:cs typeface="Calibri" pitchFamily="34" charset="-120"/>
              </a:rPr>
              <a:t>5</a:t>
            </a:r>
            <a:endParaRPr lang="en-GB" sz="851" noProof="0"/>
          </a:p>
        </p:txBody>
      </p:sp>
      <p:pic>
        <p:nvPicPr>
          <p:cNvPr id="19" name="Picture 18" descr="Palu Logo Final (4 languages) Non-transparent.jpg"/>
          <p:cNvPicPr>
            <a:picLocks noChangeAspect="1"/>
          </p:cNvPicPr>
          <p:nvPr/>
        </p:nvPicPr>
        <p:blipFill>
          <a:blip r:embed="rId5"/>
          <a:stretch>
            <a:fillRect/>
          </a:stretch>
        </p:blipFill>
        <p:spPr>
          <a:xfrm>
            <a:off x="6720840" y="164592"/>
            <a:ext cx="2103120" cy="67831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pic>
        <p:nvPicPr>
          <p:cNvPr id="18" name="Picture 17" descr="Palu Logo Final (4 languages) Non-transparent.jpg"/>
          <p:cNvPicPr>
            <a:picLocks noChangeAspect="1"/>
          </p:cNvPicPr>
          <p:nvPr/>
        </p:nvPicPr>
        <p:blipFill>
          <a:blip r:embed="rId3"/>
          <a:stretch>
            <a:fillRect/>
          </a:stretch>
        </p:blipFill>
        <p:spPr>
          <a:xfrm>
            <a:off x="6720840" y="164592"/>
            <a:ext cx="2103120" cy="678315"/>
          </a:xfrm>
          <a:prstGeom prst="rect">
            <a:avLst/>
          </a:prstGeom>
        </p:spPr>
      </p:pic>
      <p:sp>
        <p:nvSpPr>
          <p:cNvPr id="2" name="Text 0"/>
          <p:cNvSpPr/>
          <p:nvPr/>
        </p:nvSpPr>
        <p:spPr>
          <a:xfrm>
            <a:off x="457200" y="292609"/>
            <a:ext cx="5486400" cy="274320"/>
          </a:xfrm>
          <a:prstGeom prst="rect">
            <a:avLst/>
          </a:prstGeom>
          <a:noFill/>
          <a:ln/>
        </p:spPr>
        <p:txBody>
          <a:bodyPr wrap="square" lIns="0" tIns="0" rIns="0" bIns="0" rtlCol="0" anchor="ctr"/>
          <a:lstStyle/>
          <a:p>
            <a:r>
              <a:rPr lang="en-GB" sz="1100" b="1" kern="0" spc="200" noProof="0">
                <a:solidFill>
                  <a:srgbClr val="1B4332"/>
                </a:solidFill>
                <a:latin typeface="Calibri" pitchFamily="34" charset="0"/>
                <a:ea typeface="Calibri" pitchFamily="34" charset="-122"/>
                <a:cs typeface="Calibri" pitchFamily="34" charset="-120"/>
              </a:rPr>
              <a:t>CONTINENTAL LEGAL FRAMEWORK</a:t>
            </a:r>
            <a:endParaRPr lang="en-GB" sz="1100" noProof="0"/>
          </a:p>
        </p:txBody>
      </p:sp>
      <p:sp>
        <p:nvSpPr>
          <p:cNvPr id="3" name="Text 1"/>
          <p:cNvSpPr/>
          <p:nvPr/>
        </p:nvSpPr>
        <p:spPr>
          <a:xfrm>
            <a:off x="457200" y="614243"/>
            <a:ext cx="8229600" cy="502920"/>
          </a:xfrm>
          <a:prstGeom prst="rect">
            <a:avLst/>
          </a:prstGeom>
          <a:noFill/>
          <a:ln/>
        </p:spPr>
        <p:txBody>
          <a:bodyPr wrap="square" lIns="0" tIns="0" rIns="0" bIns="0" rtlCol="0" anchor="ctr"/>
          <a:lstStyle/>
          <a:p>
            <a:r>
              <a:rPr lang="en-GB" sz="2400" b="1" noProof="0" dirty="0">
                <a:solidFill>
                  <a:srgbClr val="1C1C1A"/>
                </a:solidFill>
                <a:latin typeface="Cambria" pitchFamily="34" charset="0"/>
                <a:ea typeface="Cambria" pitchFamily="34" charset="-122"/>
                <a:cs typeface="Cambria" pitchFamily="34" charset="-120"/>
              </a:rPr>
              <a:t>A Century of Decolonization and Retrenchment</a:t>
            </a:r>
            <a:endParaRPr lang="en-GB" sz="2400" noProof="0" dirty="0"/>
          </a:p>
        </p:txBody>
      </p:sp>
      <p:sp>
        <p:nvSpPr>
          <p:cNvPr id="4" name="Shape 2"/>
          <p:cNvSpPr/>
          <p:nvPr/>
        </p:nvSpPr>
        <p:spPr>
          <a:xfrm>
            <a:off x="457200" y="1234441"/>
            <a:ext cx="5120640" cy="3383280"/>
          </a:xfrm>
          <a:prstGeom prst="rect">
            <a:avLst/>
          </a:prstGeom>
          <a:solidFill>
            <a:srgbClr val="EFEEE7"/>
          </a:solidFill>
          <a:ln/>
        </p:spPr>
        <p:txBody>
          <a:bodyPr/>
          <a:lstStyle/>
          <a:p>
            <a:endParaRPr lang="en-GB" noProof="0"/>
          </a:p>
        </p:txBody>
      </p:sp>
      <p:pic>
        <p:nvPicPr>
          <p:cNvPr id="5" name="Image 0" descr="preencoded.png"/>
          <p:cNvPicPr>
            <a:picLocks noChangeAspect="1"/>
          </p:cNvPicPr>
          <p:nvPr/>
        </p:nvPicPr>
        <p:blipFill>
          <a:blip r:embed="rId4"/>
          <a:stretch>
            <a:fillRect/>
          </a:stretch>
        </p:blipFill>
        <p:spPr>
          <a:xfrm>
            <a:off x="713232" y="1463041"/>
            <a:ext cx="457200" cy="457200"/>
          </a:xfrm>
          <a:prstGeom prst="rect">
            <a:avLst/>
          </a:prstGeom>
        </p:spPr>
      </p:pic>
      <p:sp>
        <p:nvSpPr>
          <p:cNvPr id="6" name="Text 3"/>
          <p:cNvSpPr/>
          <p:nvPr/>
        </p:nvSpPr>
        <p:spPr>
          <a:xfrm>
            <a:off x="1280160" y="1481329"/>
            <a:ext cx="4114800" cy="365760"/>
          </a:xfrm>
          <a:prstGeom prst="rect">
            <a:avLst/>
          </a:prstGeom>
          <a:noFill/>
          <a:ln/>
        </p:spPr>
        <p:txBody>
          <a:bodyPr wrap="square" lIns="0" tIns="0" rIns="0" bIns="0" rtlCol="0" anchor="ctr"/>
          <a:lstStyle/>
          <a:p>
            <a:r>
              <a:rPr lang="en-GB" sz="1600" b="1" noProof="0">
                <a:solidFill>
                  <a:srgbClr val="1B4332"/>
                </a:solidFill>
                <a:latin typeface="Cambria" pitchFamily="34" charset="0"/>
                <a:ea typeface="Cambria" pitchFamily="34" charset="-122"/>
                <a:cs typeface="Cambria" pitchFamily="34" charset="-120"/>
              </a:rPr>
              <a:t>ACDEG</a:t>
            </a:r>
            <a:endParaRPr lang="en-GB" sz="1600" noProof="0"/>
          </a:p>
        </p:txBody>
      </p:sp>
      <p:sp>
        <p:nvSpPr>
          <p:cNvPr id="7" name="Text 4"/>
          <p:cNvSpPr/>
          <p:nvPr/>
        </p:nvSpPr>
        <p:spPr>
          <a:xfrm>
            <a:off x="1280160" y="1810513"/>
            <a:ext cx="4114800" cy="274320"/>
          </a:xfrm>
          <a:prstGeom prst="rect">
            <a:avLst/>
          </a:prstGeom>
          <a:noFill/>
          <a:ln/>
        </p:spPr>
        <p:txBody>
          <a:bodyPr wrap="square" lIns="0" tIns="0" rIns="0" bIns="0" rtlCol="0" anchor="ctr"/>
          <a:lstStyle/>
          <a:p>
            <a:r>
              <a:rPr lang="en-GB" sz="1000" i="1" noProof="0">
                <a:solidFill>
                  <a:srgbClr val="5C685F"/>
                </a:solidFill>
                <a:latin typeface="Calibri" pitchFamily="34" charset="0"/>
                <a:ea typeface="Calibri" pitchFamily="34" charset="-122"/>
                <a:cs typeface="Calibri" pitchFamily="34" charset="-120"/>
              </a:rPr>
              <a:t>African Charter on Democracy, Elections and Governance</a:t>
            </a:r>
            <a:endParaRPr lang="en-GB" sz="1000" noProof="0"/>
          </a:p>
        </p:txBody>
      </p:sp>
      <p:sp>
        <p:nvSpPr>
          <p:cNvPr id="8" name="Text 5"/>
          <p:cNvSpPr/>
          <p:nvPr/>
        </p:nvSpPr>
        <p:spPr>
          <a:xfrm>
            <a:off x="713232" y="2194561"/>
            <a:ext cx="4572000" cy="914400"/>
          </a:xfrm>
          <a:prstGeom prst="rect">
            <a:avLst/>
          </a:prstGeom>
          <a:noFill/>
          <a:ln/>
        </p:spPr>
        <p:txBody>
          <a:bodyPr wrap="square" lIns="0" tIns="0" rIns="0" bIns="0" rtlCol="0" anchor="ctr"/>
          <a:lstStyle/>
          <a:p>
            <a:pPr marL="342891" indent="-342891">
              <a:lnSpc>
                <a:spcPct val="115000"/>
              </a:lnSpc>
              <a:spcAft>
                <a:spcPts val="800"/>
              </a:spcAft>
              <a:buSzPct val="100000"/>
              <a:buChar char="•"/>
            </a:pPr>
            <a:r>
              <a:rPr lang="en-GB" sz="1051" noProof="0">
                <a:solidFill>
                  <a:srgbClr val="1C1C1A"/>
                </a:solidFill>
                <a:latin typeface="Calibri" pitchFamily="34" charset="0"/>
                <a:ea typeface="Calibri" pitchFamily="34" charset="-122"/>
                <a:cs typeface="Calibri" pitchFamily="34" charset="-120"/>
              </a:rPr>
              <a:t>Adopted in 2007; ratified by 39 AU member states.</a:t>
            </a:r>
            <a:endParaRPr lang="en-GB" sz="1051" noProof="0"/>
          </a:p>
          <a:p>
            <a:pPr marL="342891" indent="-342891">
              <a:lnSpc>
                <a:spcPct val="115000"/>
              </a:lnSpc>
              <a:spcAft>
                <a:spcPts val="800"/>
              </a:spcAft>
              <a:buSzPct val="100000"/>
              <a:buChar char="•"/>
            </a:pPr>
            <a:r>
              <a:rPr lang="en-GB" sz="1051" noProof="0">
                <a:solidFill>
                  <a:srgbClr val="1C1C1A"/>
                </a:solidFill>
                <a:latin typeface="Calibri" pitchFamily="34" charset="0"/>
                <a:ea typeface="Calibri" pitchFamily="34" charset="-122"/>
                <a:cs typeface="Calibri" pitchFamily="34" charset="-120"/>
              </a:rPr>
              <a:t>Core objective: promote regular, free and fair elections as the basis for legitimate representative government and democratic transfer of power.</a:t>
            </a:r>
            <a:endParaRPr lang="en-GB" sz="1051" noProof="0"/>
          </a:p>
        </p:txBody>
      </p:sp>
      <p:sp>
        <p:nvSpPr>
          <p:cNvPr id="9" name="Shape 6"/>
          <p:cNvSpPr/>
          <p:nvPr/>
        </p:nvSpPr>
        <p:spPr>
          <a:xfrm>
            <a:off x="713232" y="3246121"/>
            <a:ext cx="4526280" cy="0"/>
          </a:xfrm>
          <a:prstGeom prst="line">
            <a:avLst/>
          </a:prstGeom>
          <a:noFill/>
          <a:ln w="12700">
            <a:solidFill>
              <a:srgbClr val="C9C7BC"/>
            </a:solidFill>
            <a:prstDash val="solid"/>
          </a:ln>
        </p:spPr>
        <p:txBody>
          <a:bodyPr/>
          <a:lstStyle/>
          <a:p>
            <a:endParaRPr lang="en-GB" noProof="0"/>
          </a:p>
        </p:txBody>
      </p:sp>
      <p:sp>
        <p:nvSpPr>
          <p:cNvPr id="10" name="Text 7"/>
          <p:cNvSpPr/>
          <p:nvPr/>
        </p:nvSpPr>
        <p:spPr>
          <a:xfrm>
            <a:off x="713232" y="3364993"/>
            <a:ext cx="4114800" cy="320040"/>
          </a:xfrm>
          <a:prstGeom prst="rect">
            <a:avLst/>
          </a:prstGeom>
          <a:noFill/>
          <a:ln/>
        </p:spPr>
        <p:txBody>
          <a:bodyPr wrap="square" lIns="0" tIns="0" rIns="0" bIns="0" rtlCol="0" anchor="ctr"/>
          <a:lstStyle/>
          <a:p>
            <a:r>
              <a:rPr lang="en-GB" sz="1400" b="1" noProof="0">
                <a:solidFill>
                  <a:srgbClr val="1B4332"/>
                </a:solidFill>
                <a:latin typeface="Cambria" pitchFamily="34" charset="0"/>
                <a:ea typeface="Cambria" pitchFamily="34" charset="-122"/>
                <a:cs typeface="Cambria" pitchFamily="34" charset="-120"/>
              </a:rPr>
              <a:t>ACHPR</a:t>
            </a:r>
            <a:endParaRPr lang="en-GB" sz="1400" noProof="0"/>
          </a:p>
        </p:txBody>
      </p:sp>
      <p:sp>
        <p:nvSpPr>
          <p:cNvPr id="11" name="Text 8"/>
          <p:cNvSpPr/>
          <p:nvPr/>
        </p:nvSpPr>
        <p:spPr>
          <a:xfrm>
            <a:off x="713232" y="3675889"/>
            <a:ext cx="4572000" cy="868680"/>
          </a:xfrm>
          <a:prstGeom prst="rect">
            <a:avLst/>
          </a:prstGeom>
          <a:noFill/>
          <a:ln/>
        </p:spPr>
        <p:txBody>
          <a:bodyPr wrap="square" lIns="0" tIns="0" rIns="0" bIns="0" rtlCol="0" anchor="ctr"/>
          <a:lstStyle/>
          <a:p>
            <a:pPr>
              <a:lnSpc>
                <a:spcPct val="112000"/>
              </a:lnSpc>
            </a:pPr>
            <a:r>
              <a:rPr lang="en-GB" sz="1051" noProof="0">
                <a:solidFill>
                  <a:srgbClr val="1C1C1A"/>
                </a:solidFill>
                <a:latin typeface="Calibri" pitchFamily="34" charset="0"/>
                <a:ea typeface="Calibri" pitchFamily="34" charset="-122"/>
                <a:cs typeface="Calibri" pitchFamily="34" charset="-120"/>
              </a:rPr>
              <a:t>African Charter on Human and Peoples’ Rights guarantees every citizen the right to participate freely in government, directly or through freely chosen representatives. Together, ACDEG and ACHPR form Africa’s legal architecture for elections.</a:t>
            </a:r>
            <a:endParaRPr lang="en-GB" sz="1051" noProof="0"/>
          </a:p>
        </p:txBody>
      </p:sp>
      <p:sp>
        <p:nvSpPr>
          <p:cNvPr id="12" name="Shape 9"/>
          <p:cNvSpPr/>
          <p:nvPr/>
        </p:nvSpPr>
        <p:spPr>
          <a:xfrm>
            <a:off x="5806440" y="1234441"/>
            <a:ext cx="2880360" cy="3383280"/>
          </a:xfrm>
          <a:prstGeom prst="rect">
            <a:avLst/>
          </a:prstGeom>
          <a:solidFill>
            <a:srgbClr val="1B4332"/>
          </a:solidFill>
          <a:ln/>
        </p:spPr>
        <p:txBody>
          <a:bodyPr/>
          <a:lstStyle/>
          <a:p>
            <a:endParaRPr lang="en-GB" noProof="0"/>
          </a:p>
        </p:txBody>
      </p:sp>
      <p:sp>
        <p:nvSpPr>
          <p:cNvPr id="13" name="Text 10"/>
          <p:cNvSpPr/>
          <p:nvPr/>
        </p:nvSpPr>
        <p:spPr>
          <a:xfrm>
            <a:off x="6035040" y="1554481"/>
            <a:ext cx="2423160" cy="1463040"/>
          </a:xfrm>
          <a:prstGeom prst="rect">
            <a:avLst/>
          </a:prstGeom>
          <a:noFill/>
          <a:ln/>
        </p:spPr>
        <p:txBody>
          <a:bodyPr wrap="square" lIns="0" tIns="0" rIns="0" bIns="0" rtlCol="0" anchor="ctr"/>
          <a:lstStyle/>
          <a:p>
            <a:pPr>
              <a:lnSpc>
                <a:spcPct val="120000"/>
              </a:lnSpc>
            </a:pPr>
            <a:r>
              <a:rPr lang="en-GB" sz="1300" i="1" noProof="0">
                <a:solidFill>
                  <a:srgbClr val="FFFFFF"/>
                </a:solidFill>
                <a:latin typeface="Cambria"/>
                <a:ea typeface="Cambria"/>
                <a:cs typeface="Cambria" pitchFamily="34" charset="-120"/>
              </a:rPr>
              <a:t>Elections are not just political events</a:t>
            </a:r>
            <a:r>
              <a:rPr lang="en-GB" sz="1300" i="1">
                <a:solidFill>
                  <a:srgbClr val="FFFFFF"/>
                </a:solidFill>
                <a:latin typeface="Cambria"/>
                <a:ea typeface="Cambria"/>
                <a:cs typeface="Cambria" pitchFamily="34" charset="-120"/>
              </a:rPr>
              <a:t>; </a:t>
            </a:r>
            <a:r>
              <a:rPr lang="en-GB" sz="1300" i="1" noProof="0">
                <a:solidFill>
                  <a:srgbClr val="FFFFFF"/>
                </a:solidFill>
                <a:latin typeface="Cambria"/>
                <a:ea typeface="Cambria"/>
                <a:cs typeface="Cambria" pitchFamily="34" charset="-120"/>
              </a:rPr>
              <a:t>they are opportunities to reshape economic justice.</a:t>
            </a:r>
            <a:endParaRPr lang="en-GB" sz="1300" noProof="0">
              <a:latin typeface="Cambria"/>
              <a:ea typeface="Cambria"/>
            </a:endParaRPr>
          </a:p>
        </p:txBody>
      </p:sp>
      <p:sp>
        <p:nvSpPr>
          <p:cNvPr id="14" name="Shape 11"/>
          <p:cNvSpPr/>
          <p:nvPr/>
        </p:nvSpPr>
        <p:spPr>
          <a:xfrm>
            <a:off x="6035040" y="3154681"/>
            <a:ext cx="548640" cy="0"/>
          </a:xfrm>
          <a:prstGeom prst="line">
            <a:avLst/>
          </a:prstGeom>
          <a:noFill/>
          <a:ln w="25400">
            <a:solidFill>
              <a:srgbClr val="C9A14A"/>
            </a:solidFill>
            <a:prstDash val="solid"/>
          </a:ln>
        </p:spPr>
        <p:txBody>
          <a:bodyPr/>
          <a:lstStyle/>
          <a:p>
            <a:endParaRPr lang="en-GB" noProof="0"/>
          </a:p>
        </p:txBody>
      </p:sp>
      <p:sp>
        <p:nvSpPr>
          <p:cNvPr id="15" name="Text 12"/>
          <p:cNvSpPr/>
          <p:nvPr/>
        </p:nvSpPr>
        <p:spPr>
          <a:xfrm>
            <a:off x="6035040" y="3337561"/>
            <a:ext cx="2423160" cy="1188720"/>
          </a:xfrm>
          <a:prstGeom prst="rect">
            <a:avLst/>
          </a:prstGeom>
          <a:noFill/>
          <a:ln/>
        </p:spPr>
        <p:txBody>
          <a:bodyPr wrap="square" lIns="0" tIns="0" rIns="0" bIns="0" rtlCol="0" anchor="ctr"/>
          <a:lstStyle/>
          <a:p>
            <a:pPr>
              <a:lnSpc>
                <a:spcPct val="115000"/>
              </a:lnSpc>
            </a:pPr>
            <a:r>
              <a:rPr lang="en-GB" sz="950" noProof="0" dirty="0">
                <a:solidFill>
                  <a:srgbClr val="DCE6DF"/>
                </a:solidFill>
                <a:latin typeface="Calibri"/>
                <a:ea typeface="Calibri"/>
                <a:cs typeface="Calibri"/>
              </a:rPr>
              <a:t>Where elections are hollowed out, governments lose the political capital to make difficult economic decisions</a:t>
            </a:r>
            <a:r>
              <a:rPr lang="en-GB" sz="950" dirty="0">
                <a:solidFill>
                  <a:srgbClr val="DCE6DF"/>
                </a:solidFill>
                <a:latin typeface="Calibri"/>
                <a:ea typeface="Calibri"/>
                <a:cs typeface="Calibri"/>
              </a:rPr>
              <a:t>, </a:t>
            </a:r>
            <a:r>
              <a:rPr lang="en-GB" sz="950" noProof="0" dirty="0">
                <a:solidFill>
                  <a:srgbClr val="DCE6DF"/>
                </a:solidFill>
                <a:latin typeface="Calibri"/>
                <a:ea typeface="Calibri"/>
                <a:cs typeface="Calibri"/>
              </a:rPr>
              <a:t> and citizens lose trust in the trade-offs development requires. </a:t>
            </a:r>
            <a:endParaRPr lang="en-GB" sz="950" noProof="0" dirty="0">
              <a:latin typeface="Calibri"/>
              <a:ea typeface="Calibri"/>
              <a:cs typeface="Calibri"/>
            </a:endParaRPr>
          </a:p>
        </p:txBody>
      </p:sp>
      <p:sp>
        <p:nvSpPr>
          <p:cNvPr id="16" name="Text 13"/>
          <p:cNvSpPr/>
          <p:nvPr/>
        </p:nvSpPr>
        <p:spPr>
          <a:xfrm>
            <a:off x="457200" y="4882897"/>
            <a:ext cx="6858000" cy="228600"/>
          </a:xfrm>
          <a:prstGeom prst="rect">
            <a:avLst/>
          </a:prstGeom>
          <a:noFill/>
          <a:ln/>
        </p:spPr>
        <p:txBody>
          <a:bodyPr wrap="square" lIns="0" tIns="0" rIns="0" bIns="0" rtlCol="0" anchor="ctr"/>
          <a:lstStyle/>
          <a:p>
            <a:endParaRPr lang="en-GB" sz="851" noProof="0"/>
          </a:p>
        </p:txBody>
      </p:sp>
      <p:sp>
        <p:nvSpPr>
          <p:cNvPr id="17" name="Text 14"/>
          <p:cNvSpPr/>
          <p:nvPr/>
        </p:nvSpPr>
        <p:spPr>
          <a:xfrm>
            <a:off x="8412480" y="4882897"/>
            <a:ext cx="365760" cy="228600"/>
          </a:xfrm>
          <a:prstGeom prst="rect">
            <a:avLst/>
          </a:prstGeom>
          <a:noFill/>
          <a:ln/>
        </p:spPr>
        <p:txBody>
          <a:bodyPr wrap="square" lIns="0" tIns="0" rIns="0" bIns="0" rtlCol="0" anchor="ctr"/>
          <a:lstStyle/>
          <a:p>
            <a:pPr algn="r"/>
            <a:r>
              <a:rPr lang="en-GB" sz="851" noProof="0">
                <a:solidFill>
                  <a:srgbClr val="5C685F"/>
                </a:solidFill>
                <a:latin typeface="Calibri" pitchFamily="34" charset="0"/>
                <a:ea typeface="Calibri" pitchFamily="34" charset="-122"/>
                <a:cs typeface="Calibri" pitchFamily="34" charset="-120"/>
              </a:rPr>
              <a:t>6</a:t>
            </a:r>
            <a:endParaRPr lang="en-GB" sz="851" noProof="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bg>
      <p:bgPr>
        <a:solidFill>
          <a:srgbClr val="12302A"/>
        </a:solidFill>
        <a:effectLst/>
      </p:bgPr>
    </p:bg>
    <p:spTree>
      <p:nvGrpSpPr>
        <p:cNvPr id="1" name=""/>
        <p:cNvGrpSpPr/>
        <p:nvPr/>
      </p:nvGrpSpPr>
      <p:grpSpPr>
        <a:xfrm>
          <a:off x="0" y="0"/>
          <a:ext cx="0" cy="0"/>
          <a:chOff x="0" y="0"/>
          <a:chExt cx="0" cy="0"/>
        </a:xfrm>
      </p:grpSpPr>
      <p:sp>
        <p:nvSpPr>
          <p:cNvPr id="3" name="Text 1"/>
          <p:cNvSpPr/>
          <p:nvPr/>
        </p:nvSpPr>
        <p:spPr>
          <a:xfrm>
            <a:off x="548640" y="1005841"/>
            <a:ext cx="2743200" cy="1097280"/>
          </a:xfrm>
          <a:prstGeom prst="rect">
            <a:avLst/>
          </a:prstGeom>
          <a:noFill/>
          <a:ln/>
        </p:spPr>
        <p:txBody>
          <a:bodyPr wrap="square" lIns="0" tIns="0" rIns="0" bIns="0" rtlCol="0" anchor="ctr"/>
          <a:lstStyle/>
          <a:p>
            <a:r>
              <a:rPr lang="en-GB" sz="7200" b="1" noProof="0">
                <a:solidFill>
                  <a:srgbClr val="2A5A4D"/>
                </a:solidFill>
                <a:latin typeface="Cambria" pitchFamily="34" charset="0"/>
                <a:ea typeface="Cambria" pitchFamily="34" charset="-122"/>
                <a:cs typeface="Cambria" pitchFamily="34" charset="-120"/>
              </a:rPr>
              <a:t>02</a:t>
            </a:r>
            <a:endParaRPr lang="en-GB" sz="7200" noProof="0"/>
          </a:p>
        </p:txBody>
      </p:sp>
      <p:pic>
        <p:nvPicPr>
          <p:cNvPr id="4" name="Image 0" descr="preencoded.png"/>
          <p:cNvPicPr>
            <a:picLocks noChangeAspect="1"/>
          </p:cNvPicPr>
          <p:nvPr/>
        </p:nvPicPr>
        <p:blipFill>
          <a:blip r:embed="rId3"/>
          <a:stretch>
            <a:fillRect/>
          </a:stretch>
        </p:blipFill>
        <p:spPr>
          <a:xfrm>
            <a:off x="594360" y="2331721"/>
            <a:ext cx="502920" cy="502920"/>
          </a:xfrm>
          <a:prstGeom prst="rect">
            <a:avLst/>
          </a:prstGeom>
        </p:spPr>
      </p:pic>
      <p:sp>
        <p:nvSpPr>
          <p:cNvPr id="5" name="Text 2"/>
          <p:cNvSpPr/>
          <p:nvPr/>
        </p:nvSpPr>
        <p:spPr>
          <a:xfrm>
            <a:off x="548640" y="2926081"/>
            <a:ext cx="7772400" cy="1097280"/>
          </a:xfrm>
          <a:prstGeom prst="rect">
            <a:avLst/>
          </a:prstGeom>
          <a:noFill/>
          <a:ln/>
        </p:spPr>
        <p:txBody>
          <a:bodyPr wrap="square" lIns="0" tIns="0" rIns="0" bIns="0" rtlCol="0" anchor="ctr"/>
          <a:lstStyle/>
          <a:p>
            <a:pPr>
              <a:lnSpc>
                <a:spcPct val="105000"/>
              </a:lnSpc>
            </a:pPr>
            <a:r>
              <a:rPr lang="en-GB" sz="3200" b="1" noProof="0">
                <a:solidFill>
                  <a:srgbClr val="FFFFFF"/>
                </a:solidFill>
                <a:latin typeface="Cambria" pitchFamily="34" charset="0"/>
                <a:ea typeface="Cambria" pitchFamily="34" charset="-122"/>
                <a:cs typeface="Cambria" pitchFamily="34" charset="-120"/>
              </a:rPr>
              <a:t>Electoral Instability &amp;</a:t>
            </a:r>
            <a:endParaRPr lang="en-GB" sz="3200" noProof="0"/>
          </a:p>
          <a:p>
            <a:pPr>
              <a:lnSpc>
                <a:spcPct val="105000"/>
              </a:lnSpc>
            </a:pPr>
            <a:r>
              <a:rPr lang="en-GB" sz="3200" b="1" noProof="0">
                <a:solidFill>
                  <a:srgbClr val="FFFFFF"/>
                </a:solidFill>
                <a:latin typeface="Cambria" pitchFamily="34" charset="0"/>
                <a:ea typeface="Cambria" pitchFamily="34" charset="-122"/>
                <a:cs typeface="Cambria" pitchFamily="34" charset="-120"/>
              </a:rPr>
              <a:t>Its Fiscal Impact</a:t>
            </a:r>
            <a:endParaRPr lang="en-GB" sz="3200" noProof="0"/>
          </a:p>
        </p:txBody>
      </p:sp>
      <p:sp>
        <p:nvSpPr>
          <p:cNvPr id="6" name="Text 3"/>
          <p:cNvSpPr/>
          <p:nvPr/>
        </p:nvSpPr>
        <p:spPr>
          <a:xfrm>
            <a:off x="548640" y="3986531"/>
            <a:ext cx="6858000" cy="457200"/>
          </a:xfrm>
          <a:prstGeom prst="rect">
            <a:avLst/>
          </a:prstGeom>
          <a:noFill/>
          <a:ln/>
        </p:spPr>
        <p:txBody>
          <a:bodyPr wrap="square" lIns="0" tIns="0" rIns="0" bIns="0" rtlCol="0" anchor="ctr"/>
          <a:lstStyle/>
          <a:p>
            <a:r>
              <a:rPr lang="en-GB" sz="1251" i="1" noProof="0" dirty="0">
                <a:solidFill>
                  <a:srgbClr val="C7D6CC"/>
                </a:solidFill>
                <a:latin typeface="Calibri" pitchFamily="34" charset="0"/>
                <a:ea typeface="Calibri" pitchFamily="34" charset="-122"/>
                <a:cs typeface="Calibri" pitchFamily="34" charset="-120"/>
              </a:rPr>
              <a:t>How weak and unstable transfers of power shape African economies</a:t>
            </a:r>
            <a:endParaRPr lang="en-GB" sz="1251" noProof="0" dirty="0"/>
          </a:p>
        </p:txBody>
      </p:sp>
      <p:sp>
        <p:nvSpPr>
          <p:cNvPr id="7" name="Text 4"/>
          <p:cNvSpPr/>
          <p:nvPr/>
        </p:nvSpPr>
        <p:spPr>
          <a:xfrm>
            <a:off x="548640" y="4379214"/>
            <a:ext cx="7073900" cy="704597"/>
          </a:xfrm>
          <a:prstGeom prst="rect">
            <a:avLst/>
          </a:prstGeom>
          <a:noFill/>
          <a:ln/>
        </p:spPr>
        <p:txBody>
          <a:bodyPr wrap="square" lIns="0" tIns="0" rIns="0" bIns="0" rtlCol="0" anchor="ctr"/>
          <a:lstStyle/>
          <a:p>
            <a:r>
              <a:rPr lang="en-GB" sz="1400" i="1" dirty="0">
                <a:solidFill>
                  <a:schemeClr val="bg1"/>
                </a:solidFill>
              </a:rPr>
              <a:t>Violence, civic space restrictions, Institutional fragility (electoral bodies/courts) , process instability</a:t>
            </a:r>
            <a:r>
              <a:rPr lang="en-GB" sz="1050" i="1" dirty="0">
                <a:solidFill>
                  <a:schemeClr val="bg1"/>
                </a:solidFill>
              </a:rPr>
              <a:t>.</a:t>
            </a:r>
            <a:endParaRPr lang="en-GB" sz="1050" i="1" noProof="0" dirty="0">
              <a:solidFill>
                <a:schemeClr val="bg1"/>
              </a:solidFill>
            </a:endParaRPr>
          </a:p>
        </p:txBody>
      </p:sp>
      <p:sp>
        <p:nvSpPr>
          <p:cNvPr id="8" name="Text 5"/>
          <p:cNvSpPr/>
          <p:nvPr/>
        </p:nvSpPr>
        <p:spPr>
          <a:xfrm>
            <a:off x="8412480" y="4882897"/>
            <a:ext cx="365760" cy="228600"/>
          </a:xfrm>
          <a:prstGeom prst="rect">
            <a:avLst/>
          </a:prstGeom>
          <a:noFill/>
          <a:ln/>
        </p:spPr>
        <p:txBody>
          <a:bodyPr wrap="square" lIns="0" tIns="0" rIns="0" bIns="0" rtlCol="0" anchor="ctr"/>
          <a:lstStyle/>
          <a:p>
            <a:pPr algn="r"/>
            <a:r>
              <a:rPr lang="en-GB" sz="851" noProof="0">
                <a:solidFill>
                  <a:srgbClr val="8FA398"/>
                </a:solidFill>
                <a:latin typeface="Calibri" pitchFamily="34" charset="0"/>
                <a:ea typeface="Calibri" pitchFamily="34" charset="-122"/>
                <a:cs typeface="Calibri" pitchFamily="34" charset="-120"/>
              </a:rPr>
              <a:t>7</a:t>
            </a:r>
            <a:endParaRPr lang="en-GB" sz="851" noProof="0"/>
          </a:p>
        </p:txBody>
      </p:sp>
      <p:pic>
        <p:nvPicPr>
          <p:cNvPr id="9" name="Picture 8" descr="Palu Logo Final (4 languages) Non-transparent.jpg"/>
          <p:cNvPicPr>
            <a:picLocks noChangeAspect="1"/>
          </p:cNvPicPr>
          <p:nvPr/>
        </p:nvPicPr>
        <p:blipFill>
          <a:blip r:embed="rId4"/>
          <a:stretch>
            <a:fillRect/>
          </a:stretch>
        </p:blipFill>
        <p:spPr>
          <a:xfrm>
            <a:off x="6720840" y="164592"/>
            <a:ext cx="2103120" cy="67831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9"/>
            <a:ext cx="5486400" cy="274320"/>
          </a:xfrm>
          <a:prstGeom prst="rect">
            <a:avLst/>
          </a:prstGeom>
          <a:noFill/>
          <a:ln/>
        </p:spPr>
        <p:txBody>
          <a:bodyPr wrap="square" lIns="0" tIns="0" rIns="0" bIns="0" rtlCol="0" anchor="ctr"/>
          <a:lstStyle/>
          <a:p>
            <a:r>
              <a:rPr lang="en-GB" sz="1100" b="1" kern="0" spc="200" noProof="0">
                <a:solidFill>
                  <a:srgbClr val="1B4332"/>
                </a:solidFill>
                <a:latin typeface="Calibri" pitchFamily="34" charset="0"/>
                <a:ea typeface="Calibri" pitchFamily="34" charset="-122"/>
                <a:cs typeface="Calibri" pitchFamily="34" charset="-120"/>
              </a:rPr>
              <a:t>CONTINENTAL SNAPSHOT</a:t>
            </a:r>
            <a:endParaRPr lang="en-GB" sz="1100" noProof="0"/>
          </a:p>
        </p:txBody>
      </p:sp>
      <p:sp>
        <p:nvSpPr>
          <p:cNvPr id="3" name="Text 1"/>
          <p:cNvSpPr/>
          <p:nvPr/>
        </p:nvSpPr>
        <p:spPr>
          <a:xfrm>
            <a:off x="457200" y="530353"/>
            <a:ext cx="8229600" cy="502920"/>
          </a:xfrm>
          <a:prstGeom prst="rect">
            <a:avLst/>
          </a:prstGeom>
          <a:noFill/>
          <a:ln/>
        </p:spPr>
        <p:txBody>
          <a:bodyPr wrap="square" lIns="0" tIns="0" rIns="0" bIns="0" rtlCol="0" anchor="ctr"/>
          <a:lstStyle/>
          <a:p>
            <a:r>
              <a:rPr lang="en-GB" sz="2600" b="1" noProof="0">
                <a:solidFill>
                  <a:srgbClr val="1C1C1A"/>
                </a:solidFill>
                <a:latin typeface="Cambria" pitchFamily="34" charset="0"/>
                <a:ea typeface="Cambria" pitchFamily="34" charset="-122"/>
                <a:cs typeface="Cambria" pitchFamily="34" charset="-120"/>
              </a:rPr>
              <a:t>The 2024–2025 Election Cycle</a:t>
            </a:r>
            <a:endParaRPr lang="en-GB" sz="2600" noProof="0"/>
          </a:p>
        </p:txBody>
      </p:sp>
      <p:sp>
        <p:nvSpPr>
          <p:cNvPr id="4" name="Text 2"/>
          <p:cNvSpPr/>
          <p:nvPr/>
        </p:nvSpPr>
        <p:spPr>
          <a:xfrm>
            <a:off x="457200" y="1024129"/>
            <a:ext cx="8321040" cy="365760"/>
          </a:xfrm>
          <a:prstGeom prst="rect">
            <a:avLst/>
          </a:prstGeom>
          <a:noFill/>
          <a:ln/>
        </p:spPr>
        <p:txBody>
          <a:bodyPr wrap="square" lIns="0" tIns="0" rIns="0" bIns="0" rtlCol="0" anchor="ctr"/>
          <a:lstStyle/>
          <a:p>
            <a:r>
              <a:rPr lang="en-GB" sz="1200" noProof="0">
                <a:solidFill>
                  <a:srgbClr val="5C685F"/>
                </a:solidFill>
                <a:latin typeface="Calibri" pitchFamily="34" charset="0"/>
                <a:ea typeface="Calibri" pitchFamily="34" charset="-122"/>
                <a:cs typeface="Calibri" pitchFamily="34" charset="-120"/>
              </a:rPr>
              <a:t>Twenty-three African Union member states held a presidential or general election during the 2024–2025 cycle.</a:t>
            </a:r>
            <a:endParaRPr lang="en-GB" sz="1200" noProof="0"/>
          </a:p>
        </p:txBody>
      </p:sp>
      <p:sp>
        <p:nvSpPr>
          <p:cNvPr id="5" name="Shape 3"/>
          <p:cNvSpPr/>
          <p:nvPr/>
        </p:nvSpPr>
        <p:spPr>
          <a:xfrm>
            <a:off x="457200" y="1600201"/>
            <a:ext cx="1993392" cy="1828800"/>
          </a:xfrm>
          <a:prstGeom prst="rect">
            <a:avLst/>
          </a:prstGeom>
          <a:solidFill>
            <a:srgbClr val="EFEEE7"/>
          </a:solidFill>
          <a:ln/>
        </p:spPr>
        <p:txBody>
          <a:bodyPr/>
          <a:lstStyle/>
          <a:p>
            <a:endParaRPr lang="en-GB" noProof="0"/>
          </a:p>
        </p:txBody>
      </p:sp>
      <p:sp>
        <p:nvSpPr>
          <p:cNvPr id="6" name="Text 4"/>
          <p:cNvSpPr/>
          <p:nvPr/>
        </p:nvSpPr>
        <p:spPr>
          <a:xfrm>
            <a:off x="548640" y="1764793"/>
            <a:ext cx="1810512" cy="548640"/>
          </a:xfrm>
          <a:prstGeom prst="rect">
            <a:avLst/>
          </a:prstGeom>
          <a:noFill/>
          <a:ln/>
        </p:spPr>
        <p:txBody>
          <a:bodyPr wrap="square" lIns="0" tIns="0" rIns="0" bIns="0" rtlCol="0" anchor="ctr"/>
          <a:lstStyle/>
          <a:p>
            <a:r>
              <a:rPr lang="en-GB" sz="3000" b="1" noProof="0">
                <a:solidFill>
                  <a:srgbClr val="1B4332"/>
                </a:solidFill>
                <a:latin typeface="Cambria" pitchFamily="34" charset="0"/>
                <a:ea typeface="Cambria" pitchFamily="34" charset="-122"/>
                <a:cs typeface="Cambria" pitchFamily="34" charset="-120"/>
              </a:rPr>
              <a:t>23</a:t>
            </a:r>
            <a:endParaRPr lang="en-GB" sz="3000" noProof="0"/>
          </a:p>
        </p:txBody>
      </p:sp>
      <p:sp>
        <p:nvSpPr>
          <p:cNvPr id="7" name="Text 5"/>
          <p:cNvSpPr/>
          <p:nvPr/>
        </p:nvSpPr>
        <p:spPr>
          <a:xfrm>
            <a:off x="548640" y="2377441"/>
            <a:ext cx="1810512" cy="960120"/>
          </a:xfrm>
          <a:prstGeom prst="rect">
            <a:avLst/>
          </a:prstGeom>
          <a:noFill/>
          <a:ln/>
        </p:spPr>
        <p:txBody>
          <a:bodyPr wrap="square" lIns="0" tIns="0" rIns="0" bIns="0" rtlCol="0" anchor="ctr"/>
          <a:lstStyle/>
          <a:p>
            <a:pPr>
              <a:lnSpc>
                <a:spcPct val="112000"/>
              </a:lnSpc>
            </a:pPr>
            <a:r>
              <a:rPr lang="en-GB" sz="951" noProof="0">
                <a:solidFill>
                  <a:srgbClr val="1C1C1A"/>
                </a:solidFill>
                <a:latin typeface="Calibri" pitchFamily="34" charset="0"/>
                <a:ea typeface="Calibri" pitchFamily="34" charset="-122"/>
                <a:cs typeface="Calibri" pitchFamily="34" charset="-120"/>
              </a:rPr>
              <a:t>elections held across AU member states</a:t>
            </a:r>
            <a:endParaRPr lang="en-GB" sz="951" noProof="0"/>
          </a:p>
        </p:txBody>
      </p:sp>
      <p:sp>
        <p:nvSpPr>
          <p:cNvPr id="8" name="Shape 6"/>
          <p:cNvSpPr/>
          <p:nvPr/>
        </p:nvSpPr>
        <p:spPr>
          <a:xfrm>
            <a:off x="2615184" y="1600201"/>
            <a:ext cx="1993392" cy="1828800"/>
          </a:xfrm>
          <a:prstGeom prst="rect">
            <a:avLst/>
          </a:prstGeom>
          <a:solidFill>
            <a:srgbClr val="EFEEE7"/>
          </a:solidFill>
          <a:ln/>
        </p:spPr>
        <p:txBody>
          <a:bodyPr/>
          <a:lstStyle/>
          <a:p>
            <a:endParaRPr lang="en-GB" noProof="0"/>
          </a:p>
        </p:txBody>
      </p:sp>
      <p:sp>
        <p:nvSpPr>
          <p:cNvPr id="9" name="Text 7"/>
          <p:cNvSpPr/>
          <p:nvPr/>
        </p:nvSpPr>
        <p:spPr>
          <a:xfrm>
            <a:off x="2706624" y="1764793"/>
            <a:ext cx="1810512" cy="548640"/>
          </a:xfrm>
          <a:prstGeom prst="rect">
            <a:avLst/>
          </a:prstGeom>
          <a:noFill/>
          <a:ln/>
        </p:spPr>
        <p:txBody>
          <a:bodyPr wrap="square" lIns="0" tIns="0" rIns="0" bIns="0" rtlCol="0" anchor="ctr"/>
          <a:lstStyle/>
          <a:p>
            <a:r>
              <a:rPr lang="en-GB" sz="3000" b="1" noProof="0">
                <a:solidFill>
                  <a:srgbClr val="6E2733"/>
                </a:solidFill>
                <a:latin typeface="Cambria" pitchFamily="34" charset="0"/>
                <a:ea typeface="Cambria" pitchFamily="34" charset="-122"/>
                <a:cs typeface="Cambria" pitchFamily="34" charset="-120"/>
              </a:rPr>
              <a:t>4 / 13</a:t>
            </a:r>
            <a:endParaRPr lang="en-GB" sz="3000" noProof="0"/>
          </a:p>
        </p:txBody>
      </p:sp>
      <p:sp>
        <p:nvSpPr>
          <p:cNvPr id="10" name="Text 8"/>
          <p:cNvSpPr/>
          <p:nvPr/>
        </p:nvSpPr>
        <p:spPr>
          <a:xfrm>
            <a:off x="2706624" y="2377441"/>
            <a:ext cx="1810512" cy="960120"/>
          </a:xfrm>
          <a:prstGeom prst="rect">
            <a:avLst/>
          </a:prstGeom>
          <a:noFill/>
          <a:ln/>
        </p:spPr>
        <p:txBody>
          <a:bodyPr wrap="square" lIns="0" tIns="0" rIns="0" bIns="0" rtlCol="0" anchor="ctr"/>
          <a:lstStyle/>
          <a:p>
            <a:pPr>
              <a:lnSpc>
                <a:spcPct val="112000"/>
              </a:lnSpc>
            </a:pPr>
            <a:r>
              <a:rPr lang="en-GB" sz="951" noProof="0">
                <a:solidFill>
                  <a:srgbClr val="1C1C1A"/>
                </a:solidFill>
                <a:latin typeface="Calibri" pitchFamily="34" charset="0"/>
                <a:ea typeface="Calibri" pitchFamily="34" charset="-122"/>
                <a:cs typeface="Calibri" pitchFamily="34" charset="-120"/>
              </a:rPr>
              <a:t>2024 elections deemed transparent, free &amp; fair</a:t>
            </a:r>
            <a:endParaRPr lang="en-GB" sz="951" noProof="0"/>
          </a:p>
          <a:p>
            <a:pPr>
              <a:lnSpc>
                <a:spcPct val="112000"/>
              </a:lnSpc>
            </a:pPr>
            <a:r>
              <a:rPr lang="en-GB" sz="951" noProof="0">
                <a:solidFill>
                  <a:srgbClr val="1C1C1A"/>
                </a:solidFill>
                <a:latin typeface="Calibri" pitchFamily="34" charset="0"/>
                <a:ea typeface="Calibri" pitchFamily="34" charset="-122"/>
                <a:cs typeface="Calibri" pitchFamily="34" charset="-120"/>
              </a:rPr>
              <a:t>(Botswana, Ghana, Mauritius, South Africa)</a:t>
            </a:r>
            <a:endParaRPr lang="en-GB" sz="951" noProof="0"/>
          </a:p>
        </p:txBody>
      </p:sp>
      <p:sp>
        <p:nvSpPr>
          <p:cNvPr id="11" name="Shape 9"/>
          <p:cNvSpPr/>
          <p:nvPr/>
        </p:nvSpPr>
        <p:spPr>
          <a:xfrm>
            <a:off x="4773168" y="1600201"/>
            <a:ext cx="1993392" cy="1828800"/>
          </a:xfrm>
          <a:prstGeom prst="rect">
            <a:avLst/>
          </a:prstGeom>
          <a:solidFill>
            <a:srgbClr val="EFEEE7"/>
          </a:solidFill>
          <a:ln/>
        </p:spPr>
        <p:txBody>
          <a:bodyPr/>
          <a:lstStyle/>
          <a:p>
            <a:endParaRPr lang="en-GB" noProof="0"/>
          </a:p>
        </p:txBody>
      </p:sp>
      <p:sp>
        <p:nvSpPr>
          <p:cNvPr id="12" name="Text 10"/>
          <p:cNvSpPr/>
          <p:nvPr/>
        </p:nvSpPr>
        <p:spPr>
          <a:xfrm>
            <a:off x="4864608" y="1764793"/>
            <a:ext cx="1810512" cy="548640"/>
          </a:xfrm>
          <a:prstGeom prst="rect">
            <a:avLst/>
          </a:prstGeom>
          <a:noFill/>
          <a:ln/>
        </p:spPr>
        <p:txBody>
          <a:bodyPr wrap="square" lIns="0" tIns="0" rIns="0" bIns="0" rtlCol="0" anchor="ctr"/>
          <a:lstStyle/>
          <a:p>
            <a:r>
              <a:rPr lang="en-GB" sz="3000" b="1" noProof="0">
                <a:solidFill>
                  <a:srgbClr val="6E2733"/>
                </a:solidFill>
                <a:latin typeface="Cambria" pitchFamily="34" charset="0"/>
                <a:ea typeface="Cambria" pitchFamily="34" charset="-122"/>
                <a:cs typeface="Cambria" pitchFamily="34" charset="-120"/>
              </a:rPr>
              <a:t>2 / 10</a:t>
            </a:r>
            <a:endParaRPr lang="en-GB" sz="3000" noProof="0"/>
          </a:p>
        </p:txBody>
      </p:sp>
      <p:sp>
        <p:nvSpPr>
          <p:cNvPr id="13" name="Text 11"/>
          <p:cNvSpPr/>
          <p:nvPr/>
        </p:nvSpPr>
        <p:spPr>
          <a:xfrm>
            <a:off x="4864608" y="2377441"/>
            <a:ext cx="1810512" cy="960120"/>
          </a:xfrm>
          <a:prstGeom prst="rect">
            <a:avLst/>
          </a:prstGeom>
          <a:noFill/>
          <a:ln/>
        </p:spPr>
        <p:txBody>
          <a:bodyPr wrap="square" lIns="0" tIns="0" rIns="0" bIns="0" rtlCol="0" anchor="ctr"/>
          <a:lstStyle/>
          <a:p>
            <a:pPr>
              <a:lnSpc>
                <a:spcPct val="112000"/>
              </a:lnSpc>
            </a:pPr>
            <a:r>
              <a:rPr lang="en-GB" sz="951" noProof="0">
                <a:solidFill>
                  <a:srgbClr val="1C1C1A"/>
                </a:solidFill>
                <a:latin typeface="Calibri" pitchFamily="34" charset="0"/>
                <a:ea typeface="Calibri" pitchFamily="34" charset="-122"/>
                <a:cs typeface="Calibri" pitchFamily="34" charset="-120"/>
              </a:rPr>
              <a:t>2025 elections met AU Declaration standards</a:t>
            </a:r>
            <a:endParaRPr lang="en-GB" sz="951" noProof="0"/>
          </a:p>
          <a:p>
            <a:pPr>
              <a:lnSpc>
                <a:spcPct val="112000"/>
              </a:lnSpc>
            </a:pPr>
            <a:r>
              <a:rPr lang="en-GB" sz="951" noProof="0">
                <a:solidFill>
                  <a:srgbClr val="1C1C1A"/>
                </a:solidFill>
                <a:latin typeface="Calibri" pitchFamily="34" charset="0"/>
                <a:ea typeface="Calibri" pitchFamily="34" charset="-122"/>
                <a:cs typeface="Calibri" pitchFamily="34" charset="-120"/>
              </a:rPr>
              <a:t>(Malawi, Seychelles)</a:t>
            </a:r>
            <a:endParaRPr lang="en-GB" sz="951" noProof="0"/>
          </a:p>
        </p:txBody>
      </p:sp>
      <p:sp>
        <p:nvSpPr>
          <p:cNvPr id="14" name="Shape 12"/>
          <p:cNvSpPr/>
          <p:nvPr/>
        </p:nvSpPr>
        <p:spPr>
          <a:xfrm>
            <a:off x="6931152" y="1600201"/>
            <a:ext cx="1993392" cy="1828800"/>
          </a:xfrm>
          <a:prstGeom prst="rect">
            <a:avLst/>
          </a:prstGeom>
          <a:solidFill>
            <a:srgbClr val="EFEEE7"/>
          </a:solidFill>
          <a:ln/>
        </p:spPr>
        <p:txBody>
          <a:bodyPr/>
          <a:lstStyle/>
          <a:p>
            <a:endParaRPr lang="en-GB" noProof="0"/>
          </a:p>
        </p:txBody>
      </p:sp>
      <p:sp>
        <p:nvSpPr>
          <p:cNvPr id="15" name="Text 13"/>
          <p:cNvSpPr/>
          <p:nvPr/>
        </p:nvSpPr>
        <p:spPr>
          <a:xfrm>
            <a:off x="7022592" y="1764793"/>
            <a:ext cx="1810512" cy="548640"/>
          </a:xfrm>
          <a:prstGeom prst="rect">
            <a:avLst/>
          </a:prstGeom>
          <a:noFill/>
          <a:ln/>
        </p:spPr>
        <p:txBody>
          <a:bodyPr wrap="square" lIns="0" tIns="0" rIns="0" bIns="0" rtlCol="0" anchor="ctr"/>
          <a:lstStyle/>
          <a:p>
            <a:r>
              <a:rPr lang="en-GB" sz="3000" b="1">
                <a:solidFill>
                  <a:srgbClr val="1B4332"/>
                </a:solidFill>
                <a:latin typeface="Cambria"/>
                <a:ea typeface="Cambria"/>
              </a:rPr>
              <a:t>8</a:t>
            </a:r>
            <a:endParaRPr lang="en-GB" sz="3000" b="1" noProof="0">
              <a:solidFill>
                <a:srgbClr val="1B4332"/>
              </a:solidFill>
              <a:latin typeface="Cambria"/>
              <a:ea typeface="Cambria"/>
            </a:endParaRPr>
          </a:p>
        </p:txBody>
      </p:sp>
      <p:sp>
        <p:nvSpPr>
          <p:cNvPr id="16" name="Text 14"/>
          <p:cNvSpPr/>
          <p:nvPr/>
        </p:nvSpPr>
        <p:spPr>
          <a:xfrm>
            <a:off x="7022592" y="2377441"/>
            <a:ext cx="1810512" cy="960120"/>
          </a:xfrm>
          <a:prstGeom prst="rect">
            <a:avLst/>
          </a:prstGeom>
          <a:noFill/>
          <a:ln/>
        </p:spPr>
        <p:txBody>
          <a:bodyPr wrap="square" lIns="0" tIns="0" rIns="0" bIns="0" rtlCol="0" anchor="ctr"/>
          <a:lstStyle/>
          <a:p>
            <a:pPr>
              <a:lnSpc>
                <a:spcPct val="112000"/>
              </a:lnSpc>
            </a:pPr>
            <a:r>
              <a:rPr lang="en-GB" sz="951" noProof="0">
                <a:solidFill>
                  <a:srgbClr val="1C1C1A"/>
                </a:solidFill>
                <a:latin typeface="Calibri" pitchFamily="34" charset="0"/>
                <a:ea typeface="Calibri" pitchFamily="34" charset="-122"/>
                <a:cs typeface="Calibri" pitchFamily="34" charset="-120"/>
              </a:rPr>
              <a:t>elections involved internet shutdowns, curfews</a:t>
            </a:r>
            <a:endParaRPr lang="en-GB" sz="951" noProof="0"/>
          </a:p>
          <a:p>
            <a:pPr>
              <a:lnSpc>
                <a:spcPct val="112000"/>
              </a:lnSpc>
            </a:pPr>
            <a:r>
              <a:rPr lang="en-GB" sz="951" noProof="0">
                <a:solidFill>
                  <a:srgbClr val="1C1C1A"/>
                </a:solidFill>
                <a:latin typeface="Calibri" pitchFamily="34" charset="0"/>
                <a:ea typeface="Calibri" pitchFamily="34" charset="-122"/>
                <a:cs typeface="Calibri" pitchFamily="34" charset="-120"/>
              </a:rPr>
              <a:t>or restrictions on assembly</a:t>
            </a:r>
            <a:endParaRPr lang="en-GB" sz="951" noProof="0"/>
          </a:p>
        </p:txBody>
      </p:sp>
      <p:sp>
        <p:nvSpPr>
          <p:cNvPr id="17" name="Text 15"/>
          <p:cNvSpPr/>
          <p:nvPr/>
        </p:nvSpPr>
        <p:spPr>
          <a:xfrm>
            <a:off x="457200" y="3657601"/>
            <a:ext cx="8321040" cy="457200"/>
          </a:xfrm>
          <a:prstGeom prst="rect">
            <a:avLst/>
          </a:prstGeom>
          <a:noFill/>
          <a:ln/>
        </p:spPr>
        <p:txBody>
          <a:bodyPr wrap="square" lIns="0" tIns="0" rIns="0" bIns="0" rtlCol="0" anchor="ctr"/>
          <a:lstStyle/>
          <a:p>
            <a:r>
              <a:rPr lang="en-GB" sz="1051" i="1" noProof="0">
                <a:solidFill>
                  <a:srgbClr val="5C685F"/>
                </a:solidFill>
                <a:latin typeface="Calibri" pitchFamily="34" charset="0"/>
                <a:ea typeface="Calibri" pitchFamily="34" charset="-122"/>
                <a:cs typeface="Calibri" pitchFamily="34" charset="-120"/>
              </a:rPr>
              <a:t>4 of 23 scheduled elections were entirely subverted by unconstitutional political interventions or repeated delays (Burkina Faso, Mali, South Sudan, Guinea-Bissau).</a:t>
            </a:r>
            <a:endParaRPr lang="en-GB" sz="1051" noProof="0"/>
          </a:p>
        </p:txBody>
      </p:sp>
      <p:sp>
        <p:nvSpPr>
          <p:cNvPr id="18" name="Text 16"/>
          <p:cNvSpPr/>
          <p:nvPr/>
        </p:nvSpPr>
        <p:spPr>
          <a:xfrm>
            <a:off x="457200" y="4882897"/>
            <a:ext cx="6858000" cy="228600"/>
          </a:xfrm>
          <a:prstGeom prst="rect">
            <a:avLst/>
          </a:prstGeom>
          <a:noFill/>
          <a:ln/>
        </p:spPr>
        <p:txBody>
          <a:bodyPr wrap="square" lIns="0" tIns="0" rIns="0" bIns="0" rtlCol="0" anchor="ctr"/>
          <a:lstStyle/>
          <a:p>
            <a:endParaRPr lang="en-GB" sz="851" noProof="0"/>
          </a:p>
        </p:txBody>
      </p:sp>
      <p:sp>
        <p:nvSpPr>
          <p:cNvPr id="19" name="Text 17"/>
          <p:cNvSpPr/>
          <p:nvPr/>
        </p:nvSpPr>
        <p:spPr>
          <a:xfrm>
            <a:off x="8412480" y="4882897"/>
            <a:ext cx="365760" cy="228600"/>
          </a:xfrm>
          <a:prstGeom prst="rect">
            <a:avLst/>
          </a:prstGeom>
          <a:noFill/>
          <a:ln/>
        </p:spPr>
        <p:txBody>
          <a:bodyPr wrap="square" lIns="0" tIns="0" rIns="0" bIns="0" rtlCol="0" anchor="ctr"/>
          <a:lstStyle/>
          <a:p>
            <a:pPr algn="r"/>
            <a:r>
              <a:rPr lang="en-GB" sz="851" noProof="0">
                <a:solidFill>
                  <a:srgbClr val="5C685F"/>
                </a:solidFill>
                <a:latin typeface="Calibri" pitchFamily="34" charset="0"/>
                <a:ea typeface="Calibri" pitchFamily="34" charset="-122"/>
                <a:cs typeface="Calibri" pitchFamily="34" charset="-120"/>
              </a:rPr>
              <a:t>8</a:t>
            </a:r>
            <a:endParaRPr lang="en-GB" sz="851" noProof="0"/>
          </a:p>
        </p:txBody>
      </p:sp>
      <p:pic>
        <p:nvPicPr>
          <p:cNvPr id="20" name="Picture 19" descr="Palu Logo Final (4 languages) Non-transparent.jpg"/>
          <p:cNvPicPr>
            <a:picLocks noChangeAspect="1"/>
          </p:cNvPicPr>
          <p:nvPr/>
        </p:nvPicPr>
        <p:blipFill>
          <a:blip r:embed="rId3"/>
          <a:stretch>
            <a:fillRect/>
          </a:stretch>
        </p:blipFill>
        <p:spPr>
          <a:xfrm>
            <a:off x="6720840" y="164592"/>
            <a:ext cx="2103120" cy="67831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EB5BFCD179E9842A9DD4D42849C66BD" ma:contentTypeVersion="13" ma:contentTypeDescription="Create a new document." ma:contentTypeScope="" ma:versionID="6f2c2f3b98bebb97b8b33ecb5dbe5d02">
  <xsd:schema xmlns:xsd="http://www.w3.org/2001/XMLSchema" xmlns:xs="http://www.w3.org/2001/XMLSchema" xmlns:p="http://schemas.microsoft.com/office/2006/metadata/properties" xmlns:ns2="4b50334d-35ea-456c-b7d9-99d7f9b90429" xmlns:ns3="cf3228e8-c4de-493c-8057-b492a99fe26c" targetNamespace="http://schemas.microsoft.com/office/2006/metadata/properties" ma:root="true" ma:fieldsID="8f94320e1098bd1f4987f5520d9f273e" ns2:_="" ns3:_="">
    <xsd:import namespace="4b50334d-35ea-456c-b7d9-99d7f9b90429"/>
    <xsd:import namespace="cf3228e8-c4de-493c-8057-b492a99fe26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Locatio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50334d-35ea-456c-b7d9-99d7f9b9042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Location" ma:index="12" nillable="true" ma:displayName="Location" ma:indexed="true"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8b3f013-1a0d-4c8c-b7d5-cdfe04555f6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f3228e8-c4de-493c-8057-b492a99fe26c"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c0349d2-56b8-4bb9-a7c0-4963bb16e585}" ma:internalName="TaxCatchAll" ma:showField="CatchAllData" ma:web="cf3228e8-c4de-493c-8057-b492a99fe26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b50334d-35ea-456c-b7d9-99d7f9b90429">
      <Terms xmlns="http://schemas.microsoft.com/office/infopath/2007/PartnerControls"/>
    </lcf76f155ced4ddcb4097134ff3c332f>
    <TaxCatchAll xmlns="cf3228e8-c4de-493c-8057-b492a99fe26c" xsi:nil="true"/>
  </documentManagement>
</p:properties>
</file>

<file path=customXml/itemProps1.xml><?xml version="1.0" encoding="utf-8"?>
<ds:datastoreItem xmlns:ds="http://schemas.openxmlformats.org/officeDocument/2006/customXml" ds:itemID="{3DCB478C-4727-4379-994D-9C1DD533AE85}">
  <ds:schemaRefs>
    <ds:schemaRef ds:uri="http://schemas.microsoft.com/sharepoint/v3/contenttype/forms"/>
  </ds:schemaRefs>
</ds:datastoreItem>
</file>

<file path=customXml/itemProps2.xml><?xml version="1.0" encoding="utf-8"?>
<ds:datastoreItem xmlns:ds="http://schemas.openxmlformats.org/officeDocument/2006/customXml" ds:itemID="{D4573668-3BF2-4AD7-B8D0-89CB0F15A083}">
  <ds:schemaRefs>
    <ds:schemaRef ds:uri="4b50334d-35ea-456c-b7d9-99d7f9b90429"/>
    <ds:schemaRef ds:uri="cf3228e8-c4de-493c-8057-b492a99fe26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F317E093-6870-45AF-9C02-A48DA686244A}">
  <ds:schemaRefs>
    <ds:schemaRef ds:uri="4b50334d-35ea-456c-b7d9-99d7f9b90429"/>
    <ds:schemaRef ds:uri="cf3228e8-c4de-493c-8057-b492a99fe26c"/>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798</TotalTime>
  <Words>3784</Words>
  <Application>Microsoft Office PowerPoint</Application>
  <PresentationFormat>On-screen Show (16:9)</PresentationFormat>
  <Paragraphs>324</Paragraphs>
  <Slides>26</Slides>
  <Notes>25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Cambria</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Elections and Economic Growth in Africa</dc:title>
  <dc:subject>PptxGenJS Presentation</dc:subject>
  <dc:creator>Pan African Lawyers Union</dc:creator>
  <cp:lastModifiedBy>Diana  Wabwire</cp:lastModifiedBy>
  <cp:revision>6</cp:revision>
  <dcterms:created xsi:type="dcterms:W3CDTF">2026-06-30T19:36:08Z</dcterms:created>
  <dcterms:modified xsi:type="dcterms:W3CDTF">2026-07-03T05:45:51Z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0x0101005EB5BFCD179E9842A9DD4D42849C66BD</vt:lpwstr>
  </property>
  <property fmtid="{D5CDD505-2E9C-101B-9397-08002B2CF9AE}" pid="3" name="MediaServiceImageTags">
    <vt:lpwstr/>
  </property>
</Properties>
</file>