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729" r:id="rId3"/>
  </p:sldMasterIdLst>
  <p:notesMasterIdLst>
    <p:notesMasterId r:id="rId15"/>
  </p:notesMasterIdLst>
  <p:sldIdLst>
    <p:sldId id="257" r:id="rId4"/>
    <p:sldId id="264" r:id="rId5"/>
    <p:sldId id="2576" r:id="rId6"/>
    <p:sldId id="263" r:id="rId7"/>
    <p:sldId id="2575" r:id="rId8"/>
    <p:sldId id="2573" r:id="rId9"/>
    <p:sldId id="2569" r:id="rId10"/>
    <p:sldId id="2564" r:id="rId11"/>
    <p:sldId id="2570" r:id="rId12"/>
    <p:sldId id="2574" r:id="rId13"/>
    <p:sldId id="267" r:id="rId14"/>
  </p:sldIdLst>
  <p:sldSz cx="12192000" cy="6858000"/>
  <p:notesSz cx="6858000" cy="9144000"/>
  <p:defaultText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B4157-68D9-40F6-8455-C87B1F86273A}" type="datetimeFigureOut">
              <a:rPr lang="en-UG" smtClean="0"/>
              <a:t>02/07/2026</a:t>
            </a:fld>
            <a:endParaRPr lang="en-U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EA0DEF-7C48-4CE0-8D67-6A7C18E9F8B0}" type="slidenum">
              <a:rPr lang="en-UG" smtClean="0"/>
              <a:t>‹#›</a:t>
            </a:fld>
            <a:endParaRPr lang="en-UG"/>
          </a:p>
        </p:txBody>
      </p:sp>
    </p:spTree>
    <p:extLst>
      <p:ext uri="{BB962C8B-B14F-4D97-AF65-F5344CB8AC3E}">
        <p14:creationId xmlns:p14="http://schemas.microsoft.com/office/powerpoint/2010/main" val="1893360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https://seatiniuganda-my.sharepoint.com/personal/htumuhe_seatiniuganda_org/_layouts/15/Doc.aspx?sourcedoc=%7B965F62EF-1C51-4BC1-B6CE-5E2D747F157D%7D&amp;file=Revised%20%2BM.O%20-%20Trade%20Not%20Aid%20Shift.docx&amp;action=default&amp;mobileredirect=true
Africa occupies a marginal position in the global economy despite its vast resource endowments and demographic potential. The continent accounts for roughly 3 percent of global GDP, about 2.5 percent of global merchandise exports, and only around 2 percent of global manufacturing value added. Manufactured exports constitute just a small fraction of Africa’s trade, while primary commodities dominate export profiles. Fuels, ores, and unprocessed agricultural goods make up more than three-quarters of merchandise exports, leaving African economies highly exposed to price volatility and external demand shocks. Intra-African trade remains low, hovering around 16 percent, reflecting weak regional value chains and limited industrial integration. Moreover, Africa imports nearly three times the value of manufactured and medium-to-high-technology goods that it exports, reinforcing persistent trade deficits. These patterns are not accidental but the result of a global trade architecture designed to favor value addition in industrialized economies. Any serious discussion of trade-led development must begin with this structural reality, recognizing that without deliberate transformation, increased trade alone will not alter Africa’s subordinate position.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492D7-D81E-4E3E-B2A6-D7F9EABD7E32}"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10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https://seatiniuganda-my.sharepoint.com/personal/htumuhe_seatiniuganda_org/_layouts/15/Doc.aspx?sourcedoc=%7B965F62EF-1C51-4BC1-B6CE-5E2D747F157D%7D&amp;file=Revised%20%2BM.O%20-%20Trade%20Not%20Aid%20Shift.docx&amp;action=default&amp;mobileredirect=true
Africa’s contemporary trade position is deeply rooted in centuries of colonial extraction and structural manipulation. European industrialization was financed in part by the transatlantic slave trade and the systematic exploitation of African labor and resources. Colonial administrations deliberately dismantled indigenous manufacturing, imposed monoculture export systems, and built infrastructure oriented toward extraction rather than regional integration. These policies entrenched Africa’s role as a primary commodity exporter and prevented the development of diversified economies. Independence did not dismantle these structures; instead, post-colonial trade relations largely preserved colonial patterns under new institutional arrangements. Recognizing these historical roots is essential, as they underscore that Africa’s marginalization is not the result of policy failure alone but of a global system designed to extract value over time. Any new trade framework that ignores this legacy risks perpetuating historical injustices under the guise of modernization.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492D7-D81E-4E3E-B2A6-D7F9EABD7E32}"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050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https://seatiniuganda-my.sharepoint.com/personal/htumuhe_seatiniuganda_org/_layouts/15/Doc.aspx?sourcedoc=%7B965F62EF-1C51-4BC1-B6CE-5E2D747F157D%7D&amp;file=Revised%20%2BM.O%20-%20Trade%20Not%20Aid%20Shift.docx&amp;action=default&amp;mobileredirect=true
The ‘trade not aid’ narrative is presented as a progressive evolution in development thinking, suggesting a move away from dependency on aid toward mutually beneficial commercial partnerships. Proponents argue that trade and private investment are more sustainable drivers of growth than concessional finance, fostering entrepreneurship, job creation, and integration into global markets. In official discourse from the United States, European Union, and United Kingdom, Africa is increasingly described as a market of the future rather than a recipient of charity. However, this narrative obscures critical realities. First, it is not new; similar arguments have been used for decades to justify liberalization and reduced aid without dismantling structural barriers to industrialization. Second, it often shifts conditionality rather than removing it, transferring policy constraints from aid frameworks to trade agreements, investment rules, and regulatory regimes. Third, it assumes a level playing field that does not exist, ignoring historical injustices and current asymmetries in bargaining power. As articulated in the source document, the doctrine repackages commercial self-interest—particularly access to resources and strategic supply chains—as partnership. Without deliberate corrective measures, ‘trade not aid’ risks deepening Africa’s marginalization by locking countries into low-value roles within global markets while denying them the policy space required for structural transformation.
</a:t>
            </a:r>
          </a:p>
        </p:txBody>
      </p:sp>
      <p:sp>
        <p:nvSpPr>
          <p:cNvPr id="4" name="Slide Number Placeholder 3"/>
          <p:cNvSpPr>
            <a:spLocks noGrp="1"/>
          </p:cNvSpPr>
          <p:nvPr>
            <p:ph type="sldNum" sz="quarter" idx="5"/>
          </p:nvPr>
        </p:nvSpPr>
        <p:spPr/>
        <p:txBody>
          <a:bodyPr/>
          <a:lstStyle/>
          <a:p>
            <a:fld id="{C64492D7-D81E-4E3E-B2A6-D7F9EABD7E32}" type="slidenum">
              <a:t>8</a:t>
            </a:fld>
            <a:endParaRPr lang="en-US"/>
          </a:p>
        </p:txBody>
      </p:sp>
    </p:spTree>
    <p:extLst>
      <p:ext uri="{BB962C8B-B14F-4D97-AF65-F5344CB8AC3E}">
        <p14:creationId xmlns:p14="http://schemas.microsoft.com/office/powerpoint/2010/main" val="172136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https://seatiniuganda-my.sharepoint.com/personal/htumuhe_seatiniuganda_org/_layouts/15/Doc.aspx?sourcedoc=%7B965F62EF-1C51-4BC1-B6CE-5E2D747F157D%7D&amp;file=Revised%20%2BM.O%20-%20Trade%20Not%20Aid%20Shift.docx&amp;action=default&amp;mobileredirect=true
Following independence, many African countries faced severe fiscal and balance-of-payments crises, leading to increased reliance on external borrowing and international financial institutions. Structural Adjustment Programs implemented in the 1980s and 1990s promoted trade liberalization, privatization, and reduced public spending, ostensibly to restore macroeconomic stability. While some institutions claimed success, extensive evidence shows these programs had limited impact on growth and often weakened state capacity. Liberalization facilitated capital flight, illicit financial flows, and the underpricing of African labor and commodities through unequal exchange. Debt burdens have since intensified, exacerbated by high borrowing costs from private and bilateral creditors. These post-colonial dynamics constrain Africa’s ability to leverage trade for development, as fiscal pressures and policy conditionalities limit investment in industrialization and social infrastructure.
</a:t>
            </a:r>
          </a:p>
        </p:txBody>
      </p:sp>
      <p:sp>
        <p:nvSpPr>
          <p:cNvPr id="4" name="Slide Number Placeholder 3"/>
          <p:cNvSpPr>
            <a:spLocks noGrp="1"/>
          </p:cNvSpPr>
          <p:nvPr>
            <p:ph type="sldNum" sz="quarter" idx="5"/>
          </p:nvPr>
        </p:nvSpPr>
        <p:spPr/>
        <p:txBody>
          <a:bodyPr/>
          <a:lstStyle/>
          <a:p>
            <a:fld id="{C64492D7-D81E-4E3E-B2A6-D7F9EABD7E32}" type="slidenum">
              <a:t>9</a:t>
            </a:fld>
            <a:endParaRPr lang="en-US"/>
          </a:p>
        </p:txBody>
      </p:sp>
    </p:spTree>
    <p:extLst>
      <p:ext uri="{BB962C8B-B14F-4D97-AF65-F5344CB8AC3E}">
        <p14:creationId xmlns:p14="http://schemas.microsoft.com/office/powerpoint/2010/main" val="1318294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https://seatiniuganda-my.sharepoint.com/personal/htumuhe_seatiniuganda_org/_layouts/15/Doc.aspx?sourcedoc=%7B965F62EF-1C51-4BC1-B6CE-5E2D747F157D%7D&amp;file=Revised%20%2BM.O%20-%20Trade%20Not%20Aid%20Shift.docx&amp;action=default&amp;mobileredirect=true
A sustainable path forward requires reclaiming policy space and restructuring Africa’s role in global trade. This includes the right to deploy industrial policy tools such as tariffs, subsidies, export restrictions, and strategic procurement to promote domestic value addition. Strengthening the African Continental Free Trade Area is critical for building regional value chains, expanding intra-African trade, and reducing dependence on external markets. Trade and investment agreements must embed technology transfer obligations and protect regulatory autonomy. Above all, trade frameworks should be grounded in principles of reparative justice, recognizing historical extraction and correcting structural imbalances. Without these measures, ‘trade not aid’ will remain a rhetorical shift rather than a transformative development strategy for Africa.
</a:t>
            </a:r>
          </a:p>
        </p:txBody>
      </p:sp>
      <p:sp>
        <p:nvSpPr>
          <p:cNvPr id="4" name="Slide Number Placeholder 3"/>
          <p:cNvSpPr>
            <a:spLocks noGrp="1"/>
          </p:cNvSpPr>
          <p:nvPr>
            <p:ph type="sldNum" sz="quarter" idx="5"/>
          </p:nvPr>
        </p:nvSpPr>
        <p:spPr/>
        <p:txBody>
          <a:bodyPr/>
          <a:lstStyle/>
          <a:p>
            <a:fld id="{C64492D7-D81E-4E3E-B2A6-D7F9EABD7E32}" type="slidenum">
              <a:t>10</a:t>
            </a:fld>
            <a:endParaRPr lang="en-US"/>
          </a:p>
        </p:txBody>
      </p:sp>
    </p:spTree>
    <p:extLst>
      <p:ext uri="{BB962C8B-B14F-4D97-AF65-F5344CB8AC3E}">
        <p14:creationId xmlns:p14="http://schemas.microsoft.com/office/powerpoint/2010/main" val="10235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4418484"/>
            <a:ext cx="12188825" cy="24562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4337698"/>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065020"/>
            <a:ext cx="10058400" cy="2260092"/>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bg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grpSp>
        <p:nvGrpSpPr>
          <p:cNvPr id="10" name="Group 9"/>
          <p:cNvGrpSpPr/>
          <p:nvPr userDrawn="1"/>
        </p:nvGrpSpPr>
        <p:grpSpPr>
          <a:xfrm>
            <a:off x="2896983" y="6071166"/>
            <a:ext cx="6398035" cy="388619"/>
            <a:chOff x="1683927" y="5728069"/>
            <a:chExt cx="6398035" cy="388619"/>
          </a:xfrm>
        </p:grpSpPr>
        <p:grpSp>
          <p:nvGrpSpPr>
            <p:cNvPr id="11" name="Group 10"/>
            <p:cNvGrpSpPr/>
            <p:nvPr userDrawn="1"/>
          </p:nvGrpSpPr>
          <p:grpSpPr>
            <a:xfrm>
              <a:off x="1683927" y="5728069"/>
              <a:ext cx="2913474" cy="387000"/>
              <a:chOff x="1683927" y="5728069"/>
              <a:chExt cx="2913474" cy="38700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3927" y="5791259"/>
                <a:ext cx="323810" cy="323810"/>
              </a:xfrm>
              <a:prstGeom prst="rect">
                <a:avLst/>
              </a:prstGeom>
            </p:spPr>
          </p:pic>
          <p:sp>
            <p:nvSpPr>
              <p:cNvPr id="16" name="TextBox 15"/>
              <p:cNvSpPr txBox="1"/>
              <p:nvPr userDrawn="1"/>
            </p:nvSpPr>
            <p:spPr>
              <a:xfrm>
                <a:off x="2080643" y="5728069"/>
                <a:ext cx="2516758" cy="369332"/>
              </a:xfrm>
              <a:prstGeom prst="rect">
                <a:avLst/>
              </a:prstGeom>
              <a:noFill/>
            </p:spPr>
            <p:txBody>
              <a:bodyPr wrap="square" rtlCol="0" anchor="ctr">
                <a:spAutoFit/>
              </a:bodyPr>
              <a:lstStyle/>
              <a:p>
                <a:pPr algn="l"/>
                <a:r>
                  <a:rPr lang="en-CA" dirty="0">
                    <a:solidFill>
                      <a:schemeClr val="bg1"/>
                    </a:solidFill>
                  </a:rPr>
                  <a:t>www.seatiniuganda.org</a:t>
                </a:r>
              </a:p>
            </p:txBody>
          </p:sp>
        </p:grpSp>
        <p:grpSp>
          <p:nvGrpSpPr>
            <p:cNvPr id="12" name="Group 11"/>
            <p:cNvGrpSpPr/>
            <p:nvPr userDrawn="1"/>
          </p:nvGrpSpPr>
          <p:grpSpPr>
            <a:xfrm>
              <a:off x="5168488" y="5734168"/>
              <a:ext cx="2913474" cy="382520"/>
              <a:chOff x="1683927" y="5728069"/>
              <a:chExt cx="2913474" cy="382520"/>
            </a:xfrm>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83927" y="5786779"/>
                <a:ext cx="323810" cy="323810"/>
              </a:xfrm>
              <a:prstGeom prst="rect">
                <a:avLst/>
              </a:prstGeom>
            </p:spPr>
          </p:pic>
          <p:sp>
            <p:nvSpPr>
              <p:cNvPr id="14" name="TextBox 13"/>
              <p:cNvSpPr txBox="1"/>
              <p:nvPr userDrawn="1"/>
            </p:nvSpPr>
            <p:spPr>
              <a:xfrm>
                <a:off x="2080643" y="5728069"/>
                <a:ext cx="2516758" cy="369332"/>
              </a:xfrm>
              <a:prstGeom prst="rect">
                <a:avLst/>
              </a:prstGeom>
              <a:noFill/>
            </p:spPr>
            <p:txBody>
              <a:bodyPr wrap="square" rtlCol="0" anchor="ctr">
                <a:spAutoFit/>
              </a:bodyPr>
              <a:lstStyle/>
              <a:p>
                <a:pPr algn="l"/>
                <a:r>
                  <a:rPr lang="en-CA" dirty="0">
                    <a:solidFill>
                      <a:schemeClr val="bg1"/>
                    </a:solidFill>
                  </a:rPr>
                  <a:t>info@seatiniuganda.org</a:t>
                </a:r>
              </a:p>
            </p:txBody>
          </p:sp>
        </p:grpSp>
      </p:grpSp>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10037" y="580097"/>
            <a:ext cx="3971925" cy="952500"/>
          </a:xfrm>
          <a:prstGeom prst="rect">
            <a:avLst/>
          </a:prstGeom>
        </p:spPr>
      </p:pic>
    </p:spTree>
    <p:extLst>
      <p:ext uri="{BB962C8B-B14F-4D97-AF65-F5344CB8AC3E}">
        <p14:creationId xmlns:p14="http://schemas.microsoft.com/office/powerpoint/2010/main" val="134407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BDB8CB-4EAC-4A38-BAA7-679ABA898AB7}" type="datetime1">
              <a:rPr lang="en-CA" smtClean="0"/>
              <a:t>2026-07-02</a:t>
            </a:fld>
            <a:endParaRPr lang="en-CA"/>
          </a:p>
        </p:txBody>
      </p:sp>
      <p:sp>
        <p:nvSpPr>
          <p:cNvPr id="5" name="Footer Placeholder 4"/>
          <p:cNvSpPr>
            <a:spLocks noGrp="1"/>
          </p:cNvSpPr>
          <p:nvPr>
            <p:ph type="ftr" sz="quarter" idx="11"/>
          </p:nvPr>
        </p:nvSpPr>
        <p:spPr/>
        <p:txBody>
          <a:bodyPr/>
          <a:lstStyle/>
          <a:p>
            <a:r>
              <a:rPr lang="en-CA"/>
              <a:t>Southern and Eastern Africa Trade Information and Negotiations Institute</a:t>
            </a:r>
          </a:p>
        </p:txBody>
      </p:sp>
      <p:sp>
        <p:nvSpPr>
          <p:cNvPr id="6" name="Slide Number Placeholder 5"/>
          <p:cNvSpPr>
            <a:spLocks noGrp="1"/>
          </p:cNvSpPr>
          <p:nvPr>
            <p:ph type="sldNum" sz="quarter" idx="12"/>
          </p:nvPr>
        </p:nvSpPr>
        <p:spPr/>
        <p:txBody>
          <a:bodyPr/>
          <a:lstStyle/>
          <a:p>
            <a:fld id="{2C01474E-3CA1-4764-8D2A-020AA4256BE1}" type="slidenum">
              <a:rPr lang="en-CA" smtClean="0"/>
              <a:t>‹#›</a:t>
            </a:fld>
            <a:endParaRPr lang="en-CA"/>
          </a:p>
        </p:txBody>
      </p:sp>
    </p:spTree>
    <p:extLst>
      <p:ext uri="{BB962C8B-B14F-4D97-AF65-F5344CB8AC3E}">
        <p14:creationId xmlns:p14="http://schemas.microsoft.com/office/powerpoint/2010/main" val="427630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86D4B-4C4C-482A-84F3-010655F9A35D}" type="datetime1">
              <a:rPr lang="en-CA" smtClean="0"/>
              <a:t>2026-07-02</a:t>
            </a:fld>
            <a:endParaRPr lang="en-CA"/>
          </a:p>
        </p:txBody>
      </p:sp>
      <p:sp>
        <p:nvSpPr>
          <p:cNvPr id="5" name="Footer Placeholder 4"/>
          <p:cNvSpPr>
            <a:spLocks noGrp="1"/>
          </p:cNvSpPr>
          <p:nvPr>
            <p:ph type="ftr" sz="quarter" idx="11"/>
          </p:nvPr>
        </p:nvSpPr>
        <p:spPr/>
        <p:txBody>
          <a:bodyPr/>
          <a:lstStyle/>
          <a:p>
            <a:r>
              <a:rPr lang="en-CA"/>
              <a:t>Southern and Eastern Africa Trade Information and Negotiations Institute</a:t>
            </a:r>
          </a:p>
        </p:txBody>
      </p:sp>
      <p:sp>
        <p:nvSpPr>
          <p:cNvPr id="6" name="Slide Number Placeholder 5"/>
          <p:cNvSpPr>
            <a:spLocks noGrp="1"/>
          </p:cNvSpPr>
          <p:nvPr>
            <p:ph type="sldNum" sz="quarter" idx="12"/>
          </p:nvPr>
        </p:nvSpPr>
        <p:spPr/>
        <p:txBody>
          <a:bodyPr/>
          <a:lstStyle/>
          <a:p>
            <a:fld id="{2C01474E-3CA1-4764-8D2A-020AA4256BE1}" type="slidenum">
              <a:rPr lang="en-CA" smtClean="0"/>
              <a:t>‹#›</a:t>
            </a:fld>
            <a:endParaRPr lang="en-CA"/>
          </a:p>
        </p:txBody>
      </p:sp>
    </p:spTree>
    <p:extLst>
      <p:ext uri="{BB962C8B-B14F-4D97-AF65-F5344CB8AC3E}">
        <p14:creationId xmlns:p14="http://schemas.microsoft.com/office/powerpoint/2010/main" val="3268317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inal Sli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1"/>
          <p:cNvSpPr>
            <a:spLocks noGrp="1"/>
          </p:cNvSpPr>
          <p:nvPr>
            <p:ph type="ctrTitle" hasCustomPrompt="1"/>
          </p:nvPr>
        </p:nvSpPr>
        <p:spPr>
          <a:xfrm>
            <a:off x="4688495" y="2141220"/>
            <a:ext cx="4533900" cy="1244944"/>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Thank You</a:t>
            </a:r>
          </a:p>
        </p:txBody>
      </p:sp>
      <p:sp>
        <p:nvSpPr>
          <p:cNvPr id="24" name="Subtitle 2"/>
          <p:cNvSpPr>
            <a:spLocks noGrp="1"/>
          </p:cNvSpPr>
          <p:nvPr>
            <p:ph type="subTitle" idx="1"/>
          </p:nvPr>
        </p:nvSpPr>
        <p:spPr>
          <a:xfrm>
            <a:off x="4688495" y="3573780"/>
            <a:ext cx="4533900" cy="1143000"/>
          </a:xfrm>
        </p:spPr>
        <p:txBody>
          <a:bodyPr lIns="91440" rIns="91440">
            <a:normAutofit/>
          </a:bodyPr>
          <a:lstStyle>
            <a:lvl1pPr marL="0" indent="0" algn="l">
              <a:buNone/>
              <a:defRPr sz="2400"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9876" y="236458"/>
            <a:ext cx="2539683" cy="1904762"/>
          </a:xfrm>
          <a:prstGeom prst="rect">
            <a:avLst/>
          </a:prstGeom>
        </p:spPr>
      </p:pic>
      <p:graphicFrame>
        <p:nvGraphicFramePr>
          <p:cNvPr id="5" name="Table 4"/>
          <p:cNvGraphicFramePr>
            <a:graphicFrameLocks noGrp="1"/>
          </p:cNvGraphicFramePr>
          <p:nvPr userDrawn="1"/>
        </p:nvGraphicFramePr>
        <p:xfrm>
          <a:off x="286554" y="2141220"/>
          <a:ext cx="3477713" cy="2849880"/>
        </p:xfrm>
        <a:graphic>
          <a:graphicData uri="http://schemas.openxmlformats.org/drawingml/2006/table">
            <a:tbl>
              <a:tblPr firstRow="1" bandRow="1">
                <a:tableStyleId>{2D5ABB26-0587-4C30-8999-92F81FD0307C}</a:tableStyleId>
              </a:tblPr>
              <a:tblGrid>
                <a:gridCol w="505913">
                  <a:extLst>
                    <a:ext uri="{9D8B030D-6E8A-4147-A177-3AD203B41FA5}">
                      <a16:colId xmlns:a16="http://schemas.microsoft.com/office/drawing/2014/main" val="368298734"/>
                    </a:ext>
                  </a:extLst>
                </a:gridCol>
                <a:gridCol w="2971800">
                  <a:extLst>
                    <a:ext uri="{9D8B030D-6E8A-4147-A177-3AD203B41FA5}">
                      <a16:colId xmlns:a16="http://schemas.microsoft.com/office/drawing/2014/main" val="4001656555"/>
                    </a:ext>
                  </a:extLst>
                </a:gridCol>
              </a:tblGrid>
              <a:tr h="370840">
                <a:tc>
                  <a:txBody>
                    <a:bodyPr/>
                    <a:lstStyle/>
                    <a:p>
                      <a:pPr algn="ct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Tx/>
                        <a:buNone/>
                      </a:pPr>
                      <a:r>
                        <a:rPr lang="en-CA" u="none" dirty="0">
                          <a:solidFill>
                            <a:schemeClr val="bg1"/>
                          </a:solidFill>
                        </a:rPr>
                        <a:t>www.seatiniuganda.org</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8237628"/>
                  </a:ext>
                </a:extLst>
              </a:tr>
              <a:tr h="370840">
                <a:tc>
                  <a:txBody>
                    <a:bodyPr/>
                    <a:lstStyle/>
                    <a:p>
                      <a:pPr algn="ct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u="none" dirty="0">
                          <a:solidFill>
                            <a:schemeClr val="bg1"/>
                          </a:solidFill>
                        </a:rPr>
                        <a:t>+256-414-540856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1839126"/>
                  </a:ext>
                </a:extLst>
              </a:tr>
              <a:tr h="370840">
                <a:tc>
                  <a:txBody>
                    <a:bodyPr/>
                    <a:lstStyle/>
                    <a:p>
                      <a:pPr algn="ct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u="none" dirty="0">
                          <a:solidFill>
                            <a:schemeClr val="bg1"/>
                          </a:solidFill>
                        </a:rPr>
                        <a:t>info@seatiniuganda.org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9035306"/>
                  </a:ext>
                </a:extLst>
              </a:tr>
              <a:tr h="370840">
                <a:tc>
                  <a:txBody>
                    <a:bodyPr/>
                    <a:lstStyle/>
                    <a:p>
                      <a:pPr algn="ct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u="none" dirty="0">
                          <a:solidFill>
                            <a:schemeClr val="bg1"/>
                          </a:solidFill>
                        </a:rPr>
                        <a:t>Plot 806, Block 213,</a:t>
                      </a:r>
                      <a:r>
                        <a:rPr lang="en-CA" u="none" baseline="0" dirty="0">
                          <a:solidFill>
                            <a:schemeClr val="bg1"/>
                          </a:solidFill>
                        </a:rPr>
                        <a:t> </a:t>
                      </a:r>
                      <a:r>
                        <a:rPr lang="en-CA" u="none" dirty="0">
                          <a:solidFill>
                            <a:schemeClr val="bg1"/>
                          </a:solidFill>
                        </a:rPr>
                        <a:t>Bukoto – Kisaasi Road</a:t>
                      </a:r>
                    </a:p>
                    <a:p>
                      <a:pPr algn="l"/>
                      <a:r>
                        <a:rPr lang="en-CA" u="none" dirty="0">
                          <a:solidFill>
                            <a:schemeClr val="bg1"/>
                          </a:solidFill>
                        </a:rPr>
                        <a:t> Kampala, Uganda</a:t>
                      </a:r>
                    </a:p>
                    <a:p>
                      <a:pPr algn="l"/>
                      <a:r>
                        <a:rPr lang="en-CA" i="1" u="none" dirty="0">
                          <a:solidFill>
                            <a:schemeClr val="bg1"/>
                          </a:solidFill>
                        </a:rPr>
                        <a:t>P.O Box 3138,Kampala,  Uganda </a:t>
                      </a:r>
                    </a:p>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1878658"/>
                  </a:ext>
                </a:extLst>
              </a:tr>
            </a:tbl>
          </a:graphicData>
        </a:graphic>
      </p:graphicFrame>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7834" y="2181860"/>
            <a:ext cx="317460" cy="317460"/>
          </a:xfrm>
          <a:prstGeom prst="rect">
            <a:avLst/>
          </a:prstGeom>
        </p:spPr>
      </p:pic>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7834" y="2539960"/>
            <a:ext cx="317460" cy="317460"/>
          </a:xfrm>
          <a:prstGeom prst="rect">
            <a:avLst/>
          </a:prstGeom>
        </p:spPr>
      </p:pic>
      <p:pic>
        <p:nvPicPr>
          <p:cNvPr id="29" name="Picture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7834" y="2898060"/>
            <a:ext cx="317460" cy="317460"/>
          </a:xfrm>
          <a:prstGeom prst="rect">
            <a:avLst/>
          </a:prstGeom>
        </p:spPr>
      </p:pic>
      <p:pic>
        <p:nvPicPr>
          <p:cNvPr id="30" name="Picture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7834" y="3270270"/>
            <a:ext cx="317460" cy="317460"/>
          </a:xfrm>
          <a:prstGeom prst="rect">
            <a:avLst/>
          </a:prstGeom>
        </p:spPr>
      </p:pic>
    </p:spTree>
    <p:extLst>
      <p:ext uri="{BB962C8B-B14F-4D97-AF65-F5344CB8AC3E}">
        <p14:creationId xmlns:p14="http://schemas.microsoft.com/office/powerpoint/2010/main" val="4516383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3" y="685800"/>
            <a:ext cx="6858000" cy="1111532"/>
          </a:xfrm>
        </p:spPr>
        <p:txBody>
          <a:bodyPr anchor="b">
            <a:noAutofit/>
          </a:bodyPr>
          <a:lstStyle/>
          <a:p>
            <a:r>
              <a:rPr lang="en-US"/>
              <a:t>Click to edit Master title style</a:t>
            </a:r>
          </a:p>
        </p:txBody>
      </p:sp>
      <p:sp>
        <p:nvSpPr>
          <p:cNvPr id="5" name="Picture Placeholder 10">
            <a:extLst>
              <a:ext uri="{FF2B5EF4-FFF2-40B4-BE49-F238E27FC236}">
                <a16:creationId xmlns:a16="http://schemas.microsoft.com/office/drawing/2014/main" id="{D2B02E8B-EB97-8158-B585-0E0E95CF40CC}"/>
              </a:ext>
            </a:extLst>
          </p:cNvPr>
          <p:cNvSpPr>
            <a:spLocks noGrp="1"/>
          </p:cNvSpPr>
          <p:nvPr>
            <p:ph type="pic" sz="quarter" idx="13" hasCustomPrompt="1"/>
          </p:nvPr>
        </p:nvSpPr>
        <p:spPr>
          <a:xfrm>
            <a:off x="0" y="0"/>
            <a:ext cx="4100267" cy="6858000"/>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3"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724397" y="6343954"/>
            <a:ext cx="3422906" cy="365125"/>
          </a:xfrm>
        </p:spPr>
        <p:txBody>
          <a:bodyPr>
            <a:noAutofit/>
          </a:bodyPr>
          <a:lstStyle/>
          <a:p>
            <a:r>
              <a:rPr lang="en-GB"/>
              <a:t>Southern and Eastern Africa Trade Information and Negotiations Institute</a:t>
            </a:r>
            <a:endParaRPr lang="en-US"/>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p:spPr>
        <p:txBody>
          <a:bodyPr>
            <a:noAutofit/>
          </a:bodyPr>
          <a:lstStyle/>
          <a:p>
            <a:fld id="{F1348F56-C04A-473E-ABE2-BDEC94BFC504}" type="datetime1">
              <a:rPr lang="en-CA" smtClean="0"/>
              <a:t>2026-07-02</a:t>
            </a:fld>
            <a:endParaRPr lang="en-US"/>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506722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6858000" cy="1111532"/>
          </a:xfrm>
        </p:spPr>
        <p:txBody>
          <a:bodyPr anchor="b">
            <a:noAutofit/>
          </a:body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a:noAutofit/>
          </a:bodyPr>
          <a:lstStyle/>
          <a:p>
            <a:r>
              <a:rPr lang="en-GB"/>
              <a:t>Southern and Eastern Africa Trade Information and Negotiations Institute</a:t>
            </a:r>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a:noAutofit/>
          </a:bodyPr>
          <a:lstStyle/>
          <a:p>
            <a:fld id="{C62ADFA1-1730-4ACC-B2A5-EA300F319AC5}" type="datetime1">
              <a:rPr lang="en-CA" smtClean="0"/>
              <a:t>2026-07-02</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a:noAutofit/>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60000"/>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3339752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685800"/>
            <a:ext cx="10055354" cy="4007406"/>
          </a:xfrm>
        </p:spPr>
        <p:txBody>
          <a:bodyPr vert="horz" lIns="91440" tIns="45720" rIns="91440" bIns="45720" rtlCol="0" anchor="t">
            <a:noAutofit/>
          </a:bodyPr>
          <a:lstStyle>
            <a:lvl1pPr>
              <a:defRPr lang="en-US" sz="9000" dirty="0">
                <a:solidFill>
                  <a:schemeClr val="bg2"/>
                </a:solidFill>
              </a:defRPr>
            </a:lvl1pPr>
          </a:lstStyle>
          <a:p>
            <a:pPr lvl="0"/>
            <a:r>
              <a:rPr lang="en-US"/>
              <a:t>Click to edit Master title style</a:t>
            </a:r>
          </a:p>
        </p:txBody>
      </p:sp>
      <p:sp>
        <p:nvSpPr>
          <p:cNvPr id="14" name="Subtitle 2">
            <a:extLst>
              <a:ext uri="{FF2B5EF4-FFF2-40B4-BE49-F238E27FC236}">
                <a16:creationId xmlns:a16="http://schemas.microsoft.com/office/drawing/2014/main" id="{29A3647E-D38D-4EA6-ADC1-75AA53F8988F}"/>
              </a:ext>
            </a:extLst>
          </p:cNvPr>
          <p:cNvSpPr>
            <a:spLocks noGrp="1"/>
          </p:cNvSpPr>
          <p:nvPr>
            <p:ph type="subTitle" idx="1"/>
          </p:nvPr>
        </p:nvSpPr>
        <p:spPr>
          <a:xfrm>
            <a:off x="609598" y="5427002"/>
            <a:ext cx="9144001" cy="745198"/>
          </a:xfrm>
        </p:spPr>
        <p:txBody>
          <a:bodyPr vert="horz" lIns="91440" tIns="45720" rIns="91440" bIns="45720" rtlCol="0" anchor="t">
            <a:noAutofit/>
          </a:bodyPr>
          <a:lstStyle>
            <a:lvl1pPr>
              <a:defRPr lang="en-US" dirty="0">
                <a:solidFill>
                  <a:schemeClr val="bg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1"/>
                </a:solidFill>
              </a:defRPr>
            </a:lvl1pPr>
          </a:lstStyle>
          <a:p>
            <a:r>
              <a:rPr lang="en-GB"/>
              <a:t>Southern and Eastern Africa Trade Information and Negotiations Institute</a:t>
            </a:r>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1"/>
                </a:solidFill>
              </a:defRPr>
            </a:lvl1pPr>
          </a:lstStyle>
          <a:p>
            <a:fld id="{16E70AFC-66B3-4D36-8C77-6D758AF68579}" type="datetime1">
              <a:rPr lang="en-CA" smtClean="0"/>
              <a:t>2026-07-02</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7" name="Freeform: Shape 6">
            <a:extLst>
              <a:ext uri="{FF2B5EF4-FFF2-40B4-BE49-F238E27FC236}">
                <a16:creationId xmlns:a16="http://schemas.microsoft.com/office/drawing/2014/main" id="{50459DEE-913E-5261-4E77-AF3657E3AE0B}"/>
              </a:ext>
            </a:extLst>
          </p:cNvPr>
          <p:cNvSpPr/>
          <p:nvPr/>
        </p:nvSpPr>
        <p:spPr>
          <a:xfrm>
            <a:off x="11250895" y="4648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2F9BC4F-9D44-3587-056B-336E1457A6E2}"/>
              </a:ext>
            </a:extLst>
          </p:cNvPr>
          <p:cNvSpPr/>
          <p:nvPr/>
        </p:nvSpPr>
        <p:spPr>
          <a:xfrm>
            <a:off x="685800" y="4998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09D5EC-E7EA-22BC-7C88-C33F509CB5CF}"/>
              </a:ext>
            </a:extLst>
          </p:cNvPr>
          <p:cNvSpPr/>
          <p:nvPr/>
        </p:nvSpPr>
        <p:spPr>
          <a:xfrm>
            <a:off x="10998565" y="4730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98E9758-F942-96A0-231D-A25933E4CA82}"/>
              </a:ext>
            </a:extLst>
          </p:cNvPr>
          <p:cNvSpPr/>
          <p:nvPr/>
        </p:nvSpPr>
        <p:spPr>
          <a:xfrm>
            <a:off x="10976145" y="4730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362278141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63655" cy="762001"/>
          </a:xfrm>
        </p:spPr>
        <p:txBody>
          <a:bodyPr anchor="b">
            <a:noAutofit/>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1828800"/>
            <a:ext cx="10963656" cy="4343400"/>
          </a:xfrm>
        </p:spPr>
        <p:txBody>
          <a:bodyP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GB"/>
              <a:t>Southern and Eastern Africa Trade Information and Negotiations Institute</a:t>
            </a:r>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74CC0228-DFB0-4304-9066-95BAC8E80CF8}" type="datetime1">
              <a:rPr lang="en-CA" smtClean="0"/>
              <a:t>2026-07-02</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140146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chemeClr val="tx2"/>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C6C0090-085A-1FB3-B3B7-D8DA73A125FE}"/>
              </a:ext>
            </a:extLst>
          </p:cNvPr>
          <p:cNvSpPr>
            <a:spLocks noGrp="1"/>
          </p:cNvSpPr>
          <p:nvPr>
            <p:ph type="ctrTitle"/>
          </p:nvPr>
        </p:nvSpPr>
        <p:spPr>
          <a:xfrm>
            <a:off x="614172" y="4419600"/>
            <a:ext cx="10963657" cy="1352245"/>
          </a:xfrm>
        </p:spPr>
        <p:txBody>
          <a:bodyPr vert="horz" lIns="91440" tIns="45720" rIns="91440" bIns="45720" rtlCol="0" anchor="b">
            <a:noAutofit/>
          </a:bodyPr>
          <a:lstStyle>
            <a:lvl1pPr>
              <a:defRPr lang="en-US" sz="7000" dirty="0">
                <a:solidFill>
                  <a:schemeClr val="bg2"/>
                </a:solidFill>
              </a:defRPr>
            </a:lvl1pPr>
          </a:lstStyle>
          <a:p>
            <a:pPr lvl="0"/>
            <a:r>
              <a:rPr lang="en-US"/>
              <a:t>Click to edit Master title style</a:t>
            </a:r>
          </a:p>
        </p:txBody>
      </p:sp>
      <p:sp>
        <p:nvSpPr>
          <p:cNvPr id="10" name="Subtitle 2">
            <a:extLst>
              <a:ext uri="{FF2B5EF4-FFF2-40B4-BE49-F238E27FC236}">
                <a16:creationId xmlns:a16="http://schemas.microsoft.com/office/drawing/2014/main" id="{76834447-947D-F9FA-98D1-8BF0FC477ABA}"/>
              </a:ext>
            </a:extLst>
          </p:cNvPr>
          <p:cNvSpPr>
            <a:spLocks noGrp="1"/>
          </p:cNvSpPr>
          <p:nvPr>
            <p:ph type="subTitle" idx="1"/>
          </p:nvPr>
        </p:nvSpPr>
        <p:spPr>
          <a:xfrm>
            <a:off x="614172" y="5943600"/>
            <a:ext cx="10963657" cy="609600"/>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15" name="Picture Placeholder 14">
            <a:extLst>
              <a:ext uri="{FF2B5EF4-FFF2-40B4-BE49-F238E27FC236}">
                <a16:creationId xmlns:a16="http://schemas.microsoft.com/office/drawing/2014/main" id="{2573ACD2-30C7-6922-D14F-66F23CBA3774}"/>
              </a:ext>
            </a:extLst>
          </p:cNvPr>
          <p:cNvSpPr>
            <a:spLocks noGrp="1"/>
          </p:cNvSpPr>
          <p:nvPr>
            <p:ph type="pic" sz="quarter" idx="17"/>
          </p:nvPr>
        </p:nvSpPr>
        <p:spPr>
          <a:xfrm>
            <a:off x="0" y="0"/>
            <a:ext cx="12192000" cy="41148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427616417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tx2"/>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813B312-A2CE-16E4-D28B-8DDFF5527304}"/>
              </a:ext>
            </a:extLst>
          </p:cNvPr>
          <p:cNvSpPr>
            <a:spLocks noGrp="1"/>
          </p:cNvSpPr>
          <p:nvPr>
            <p:ph type="ctrTitle"/>
          </p:nvPr>
        </p:nvSpPr>
        <p:spPr>
          <a:xfrm>
            <a:off x="4476746"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a:t>Click to edit Master title style</a:t>
            </a:r>
          </a:p>
        </p:txBody>
      </p:sp>
      <p:sp>
        <p:nvSpPr>
          <p:cNvPr id="16" name="Subtitle 2">
            <a:extLst>
              <a:ext uri="{FF2B5EF4-FFF2-40B4-BE49-F238E27FC236}">
                <a16:creationId xmlns:a16="http://schemas.microsoft.com/office/drawing/2014/main" id="{4846D76D-B1D3-9330-420A-6ED740BDB970}"/>
              </a:ext>
            </a:extLst>
          </p:cNvPr>
          <p:cNvSpPr>
            <a:spLocks noGrp="1"/>
          </p:cNvSpPr>
          <p:nvPr>
            <p:ph type="subTitle" idx="1"/>
          </p:nvPr>
        </p:nvSpPr>
        <p:spPr>
          <a:xfrm>
            <a:off x="44767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14" name="Picture Placeholder 25">
            <a:extLst>
              <a:ext uri="{FF2B5EF4-FFF2-40B4-BE49-F238E27FC236}">
                <a16:creationId xmlns:a16="http://schemas.microsoft.com/office/drawing/2014/main" id="{982E949F-6B9B-8268-EB83-127C78D43502}"/>
              </a:ext>
            </a:extLst>
          </p:cNvPr>
          <p:cNvSpPr>
            <a:spLocks noGrp="1"/>
          </p:cNvSpPr>
          <p:nvPr>
            <p:ph type="pic" sz="quarter" idx="17"/>
          </p:nvPr>
        </p:nvSpPr>
        <p:spPr>
          <a:xfrm>
            <a:off x="0" y="0"/>
            <a:ext cx="3889251"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476746" y="6343955"/>
            <a:ext cx="2100482" cy="365125"/>
          </a:xfrm>
        </p:spPr>
        <p:txBody>
          <a:bodyPr>
            <a:noAutofit/>
          </a:bodyPr>
          <a:lstStyle>
            <a:lvl1pPr>
              <a:defRPr>
                <a:solidFill>
                  <a:schemeClr val="bg1"/>
                </a:solidFill>
              </a:defRPr>
            </a:lvl1pPr>
          </a:lstStyle>
          <a:p>
            <a:r>
              <a:rPr lang="en-GB"/>
              <a:t>Southern and Eastern Africa Trade Information and Negotiations Institute</a:t>
            </a:r>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35138" y="6343955"/>
            <a:ext cx="1458908" cy="365125"/>
          </a:xfrm>
        </p:spPr>
        <p:txBody>
          <a:bodyPr>
            <a:noAutofit/>
          </a:bodyPr>
          <a:lstStyle>
            <a:lvl1pPr>
              <a:defRPr>
                <a:solidFill>
                  <a:schemeClr val="bg1"/>
                </a:solidFill>
                <a:effectLst/>
              </a:defRPr>
            </a:lvl1pPr>
          </a:lstStyle>
          <a:p>
            <a:fld id="{E29A54F4-93B9-46E1-8650-E7EAAA57E700}" type="datetime1">
              <a:rPr lang="en-CA" smtClean="0"/>
              <a:t>2026-07-02</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8" name="Straight Connector 17">
            <a:extLst>
              <a:ext uri="{FF2B5EF4-FFF2-40B4-BE49-F238E27FC236}">
                <a16:creationId xmlns:a16="http://schemas.microsoft.com/office/drawing/2014/main" id="{DD53745E-5DC2-F332-24A5-4F8F509E820B}"/>
              </a:ext>
            </a:extLst>
          </p:cNvPr>
          <p:cNvCxnSpPr/>
          <p:nvPr userDrawn="1"/>
        </p:nvCxnSpPr>
        <p:spPr>
          <a:xfrm>
            <a:off x="4479797"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2174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704076" y="685801"/>
            <a:ext cx="4872227" cy="2743200"/>
          </a:xfrm>
        </p:spPr>
        <p:txBody>
          <a:bodyPr vert="horz" lIns="91440" tIns="45720" rIns="91440" bIns="45720" rtlCol="0" anchor="t">
            <a:noAutofit/>
          </a:bodyPr>
          <a:lstStyle>
            <a:lvl1pPr>
              <a:defRPr lang="en-US" sz="7000" dirty="0">
                <a:solidFill>
                  <a:schemeClr val="bg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702552" y="5277548"/>
            <a:ext cx="4873752" cy="894639"/>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18" name="Picture Placeholder 17">
            <a:extLst>
              <a:ext uri="{FF2B5EF4-FFF2-40B4-BE49-F238E27FC236}">
                <a16:creationId xmlns:a16="http://schemas.microsoft.com/office/drawing/2014/main" id="{74A0A082-71CB-3C57-3B74-102869C0CAC7}"/>
              </a:ext>
            </a:extLst>
          </p:cNvPr>
          <p:cNvSpPr>
            <a:spLocks noGrp="1"/>
          </p:cNvSpPr>
          <p:nvPr>
            <p:ph type="pic" sz="quarter" idx="13"/>
          </p:nvPr>
        </p:nvSpPr>
        <p:spPr>
          <a:xfrm>
            <a:off x="0" y="0"/>
            <a:ext cx="6096000"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702552" y="6343955"/>
            <a:ext cx="2100482" cy="365125"/>
          </a:xfrm>
        </p:spPr>
        <p:txBody>
          <a:bodyPr>
            <a:noAutofit/>
          </a:bodyPr>
          <a:lstStyle>
            <a:lvl1pPr>
              <a:defRPr>
                <a:solidFill>
                  <a:schemeClr val="bg1"/>
                </a:solidFill>
              </a:defRPr>
            </a:lvl1pPr>
          </a:lstStyle>
          <a:p>
            <a:r>
              <a:rPr lang="en-GB"/>
              <a:t>Southern and Eastern Africa Trade Information and Negotiations Institute</a:t>
            </a:r>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p:spPr>
        <p:txBody>
          <a:bodyPr>
            <a:noAutofit/>
          </a:bodyPr>
          <a:lstStyle>
            <a:lvl1pPr>
              <a:defRPr>
                <a:solidFill>
                  <a:schemeClr val="bg1"/>
                </a:solidFill>
                <a:effectLst/>
              </a:defRPr>
            </a:lvl1pPr>
          </a:lstStyle>
          <a:p>
            <a:fld id="{4520DDDC-FF41-4A34-835F-4F7C6022A875}" type="datetime1">
              <a:rPr lang="en-CA" smtClean="0"/>
              <a:t>2026-07-02</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0" name="Straight Connector 9">
            <a:extLst>
              <a:ext uri="{FF2B5EF4-FFF2-40B4-BE49-F238E27FC236}">
                <a16:creationId xmlns:a16="http://schemas.microsoft.com/office/drawing/2014/main" id="{0D373E34-3B51-EAD4-B8AB-256ACA4B8D8C}"/>
              </a:ext>
            </a:extLst>
          </p:cNvPr>
          <p:cNvCxnSpPr>
            <a:cxnSpLocks/>
          </p:cNvCxnSpPr>
          <p:nvPr userDrawn="1"/>
        </p:nvCxnSpPr>
        <p:spPr>
          <a:xfrm>
            <a:off x="6704076" y="4876800"/>
            <a:ext cx="487375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41022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E5D926-A12D-42C1-B404-F635EBCE72D0}" type="datetime1">
              <a:rPr lang="en-CA" smtClean="0"/>
              <a:t>2026-07-02</a:t>
            </a:fld>
            <a:endParaRPr lang="en-CA"/>
          </a:p>
        </p:txBody>
      </p:sp>
      <p:sp>
        <p:nvSpPr>
          <p:cNvPr id="5" name="Footer Placeholder 4"/>
          <p:cNvSpPr>
            <a:spLocks noGrp="1"/>
          </p:cNvSpPr>
          <p:nvPr>
            <p:ph type="ftr" sz="quarter" idx="11"/>
          </p:nvPr>
        </p:nvSpPr>
        <p:spPr/>
        <p:txBody>
          <a:bodyPr/>
          <a:lstStyle/>
          <a:p>
            <a:r>
              <a:rPr lang="en-CA"/>
              <a:t>Southern and Eastern Africa Trade Information and Negotiations Institute</a:t>
            </a:r>
          </a:p>
        </p:txBody>
      </p:sp>
      <p:sp>
        <p:nvSpPr>
          <p:cNvPr id="6" name="Slide Number Placeholder 5"/>
          <p:cNvSpPr>
            <a:spLocks noGrp="1"/>
          </p:cNvSpPr>
          <p:nvPr>
            <p:ph type="sldNum" sz="quarter" idx="12"/>
          </p:nvPr>
        </p:nvSpPr>
        <p:spPr/>
        <p:txBody>
          <a:bodyPr/>
          <a:lstStyle/>
          <a:p>
            <a:fld id="{2C01474E-3CA1-4764-8D2A-020AA4256BE1}" type="slidenum">
              <a:rPr lang="en-CA" smtClean="0"/>
              <a:t>‹#›</a:t>
            </a:fld>
            <a:endParaRPr lang="en-CA"/>
          </a:p>
        </p:txBody>
      </p:sp>
    </p:spTree>
    <p:extLst>
      <p:ext uri="{BB962C8B-B14F-4D97-AF65-F5344CB8AC3E}">
        <p14:creationId xmlns:p14="http://schemas.microsoft.com/office/powerpoint/2010/main" val="1522865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tx2"/>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2BC951B-4746-1854-C399-682CFE142A50}"/>
              </a:ext>
            </a:extLst>
          </p:cNvPr>
          <p:cNvCxnSpPr/>
          <p:nvPr userDrawn="1"/>
        </p:nvCxnSpPr>
        <p:spPr>
          <a:xfrm>
            <a:off x="612646"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7"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612646" y="6338703"/>
            <a:ext cx="2070484" cy="365125"/>
          </a:xfrm>
        </p:spPr>
        <p:txBody>
          <a:bodyPr>
            <a:noAutofit/>
          </a:bodyPr>
          <a:lstStyle>
            <a:lvl1pPr>
              <a:defRPr>
                <a:solidFill>
                  <a:schemeClr val="bg1"/>
                </a:solidFill>
              </a:defRPr>
            </a:lvl1pPr>
          </a:lstStyle>
          <a:p>
            <a:r>
              <a:rPr lang="en-GB"/>
              <a:t>Southern and Eastern Africa Trade Information and Negotiations Institute</a:t>
            </a:r>
            <a:endParaRPr lang="en-US"/>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5887367" y="6338703"/>
            <a:ext cx="1392578" cy="365125"/>
          </a:xfrm>
        </p:spPr>
        <p:txBody>
          <a:bodyPr>
            <a:noAutofit/>
          </a:bodyPr>
          <a:lstStyle>
            <a:lvl1pPr>
              <a:defRPr>
                <a:solidFill>
                  <a:schemeClr val="bg1"/>
                </a:solidFill>
              </a:defRPr>
            </a:lvl1pPr>
          </a:lstStyle>
          <a:p>
            <a:fld id="{FA35FDC3-95CA-4CAA-B1B1-3D6FB31F9C2E}" type="datetime1">
              <a:rPr lang="en-CA" smtClean="0"/>
              <a:t>2026-07-02</a:t>
            </a:fld>
            <a:endParaRPr lang="en-US"/>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7279945" y="6342301"/>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26" name="Picture Placeholder 25">
            <a:extLst>
              <a:ext uri="{FF2B5EF4-FFF2-40B4-BE49-F238E27FC236}">
                <a16:creationId xmlns:a16="http://schemas.microsoft.com/office/drawing/2014/main" id="{E193964F-665E-F49A-D553-C01524CDE0CA}"/>
              </a:ext>
            </a:extLst>
          </p:cNvPr>
          <p:cNvSpPr>
            <a:spLocks noGrp="1"/>
          </p:cNvSpPr>
          <p:nvPr>
            <p:ph type="pic" sz="quarter" idx="17"/>
          </p:nvPr>
        </p:nvSpPr>
        <p:spPr>
          <a:xfrm>
            <a:off x="8302749" y="0"/>
            <a:ext cx="3889251"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377259752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384F42E-A74C-773B-7B96-F942975CEC14}"/>
              </a:ext>
            </a:extLst>
          </p:cNvPr>
          <p:cNvSpPr/>
          <p:nvPr/>
        </p:nvSpPr>
        <p:spPr>
          <a:xfrm>
            <a:off x="11250895" y="5144929"/>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441727F-19A3-14E1-5EAC-C550CEB6A0D1}"/>
              </a:ext>
            </a:extLst>
          </p:cNvPr>
          <p:cNvSpPr/>
          <p:nvPr/>
        </p:nvSpPr>
        <p:spPr>
          <a:xfrm>
            <a:off x="685800" y="5495424"/>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38F4BC9-7EC1-BB35-827A-12F5DE411031}"/>
              </a:ext>
            </a:extLst>
          </p:cNvPr>
          <p:cNvSpPr/>
          <p:nvPr/>
        </p:nvSpPr>
        <p:spPr>
          <a:xfrm>
            <a:off x="10998565" y="5227361"/>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4B01422-D65E-4B59-B62B-467B2E896592}"/>
              </a:ext>
            </a:extLst>
          </p:cNvPr>
          <p:cNvSpPr/>
          <p:nvPr/>
        </p:nvSpPr>
        <p:spPr>
          <a:xfrm>
            <a:off x="10976145" y="5227366"/>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1600200"/>
            <a:ext cx="10483927" cy="3492875"/>
          </a:xfrm>
        </p:spPr>
        <p:txBody>
          <a:bodyPr vert="horz" lIns="91440" tIns="45720" rIns="91440" bIns="45720" rtlCol="0" anchor="b">
            <a:noAutofit/>
          </a:bodyPr>
          <a:lstStyle>
            <a:lvl1pPr>
              <a:defRPr lang="en-US" sz="9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931314"/>
            <a:ext cx="10483927" cy="816864"/>
          </a:xfrm>
        </p:spPr>
        <p:txBody>
          <a:bodyPr vert="horz" lIns="91440" tIns="45720" rIns="91440" bIns="45720" rtlCol="0">
            <a:noAutofit/>
          </a:bodyPr>
          <a:lstStyle>
            <a:lvl1pPr marL="0" indent="0">
              <a:buNone/>
              <a:defRPr lang="en-US" sz="180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234111"/>
            <a:ext cx="2805405" cy="365125"/>
          </a:xfrm>
        </p:spPr>
        <p:txBody>
          <a:bodyPr>
            <a:noAutofit/>
          </a:bodyPr>
          <a:lstStyle/>
          <a:p>
            <a:r>
              <a:rPr lang="en-GB"/>
              <a:t>Southern and Eastern Africa Trade Information and Negotiations Institute</a:t>
            </a:r>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221509" y="234111"/>
            <a:ext cx="2875064" cy="365125"/>
          </a:xfrm>
        </p:spPr>
        <p:txBody>
          <a:bodyPr>
            <a:noAutofit/>
          </a:bodyPr>
          <a:lstStyle/>
          <a:p>
            <a:fld id="{5C2095BA-D296-468C-8860-6AAE72B9E313}" type="datetime1">
              <a:rPr lang="en-CA" smtClean="0"/>
              <a:t>2026-07-02</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234111"/>
            <a:ext cx="429207" cy="365125"/>
          </a:xfrm>
        </p:spPr>
        <p:txBody>
          <a:bodyPr>
            <a:noAutofit/>
          </a:bodyPr>
          <a:lstStyle/>
          <a:p>
            <a:fld id="{AEAA3239-9EA4-4A65-A281-97F994456D9F}" type="slidenum">
              <a:rPr lang="en-US" smtClean="0"/>
              <a:t>‹#›</a:t>
            </a:fld>
            <a:endParaRPr lang="en-US"/>
          </a:p>
        </p:txBody>
      </p:sp>
      <p:pic>
        <p:nvPicPr>
          <p:cNvPr id="13" name="Line">
            <a:extLst>
              <a:ext uri="{FF2B5EF4-FFF2-40B4-BE49-F238E27FC236}">
                <a16:creationId xmlns:a16="http://schemas.microsoft.com/office/drawing/2014/main" id="{92FB147E-E273-E8B6-AD8E-67F305FC22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71802" y="4038600"/>
            <a:ext cx="10923934" cy="745198"/>
          </a:xfrm>
          <a:prstGeom prst="rect">
            <a:avLst/>
          </a:prstGeom>
        </p:spPr>
      </p:pic>
    </p:spTree>
    <p:extLst>
      <p:ext uri="{BB962C8B-B14F-4D97-AF65-F5344CB8AC3E}">
        <p14:creationId xmlns:p14="http://schemas.microsoft.com/office/powerpoint/2010/main" val="237169159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8BBA50F-B667-1177-26B1-7D22AB66A6BE}"/>
              </a:ext>
            </a:extLst>
          </p:cNvPr>
          <p:cNvSpPr/>
          <p:nvPr/>
        </p:nvSpPr>
        <p:spPr>
          <a:xfrm>
            <a:off x="11250895" y="464515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CABC7F5-2293-EB7F-52E5-80715C8DB858}"/>
              </a:ext>
            </a:extLst>
          </p:cNvPr>
          <p:cNvSpPr/>
          <p:nvPr/>
        </p:nvSpPr>
        <p:spPr>
          <a:xfrm>
            <a:off x="685800" y="499564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6A8C943-7CF3-88D6-95B0-95E7B412DE0F}"/>
              </a:ext>
            </a:extLst>
          </p:cNvPr>
          <p:cNvSpPr/>
          <p:nvPr/>
        </p:nvSpPr>
        <p:spPr>
          <a:xfrm>
            <a:off x="10998565" y="472758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FB0A8E7-2867-2D3A-F6B7-15ED02236CE8}"/>
              </a:ext>
            </a:extLst>
          </p:cNvPr>
          <p:cNvSpPr/>
          <p:nvPr/>
        </p:nvSpPr>
        <p:spPr>
          <a:xfrm>
            <a:off x="10976145" y="472758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598" y="5431536"/>
            <a:ext cx="9144001" cy="745198"/>
          </a:xfrm>
        </p:spPr>
        <p:txBody>
          <a:bodyPr vert="horz" lIns="91440" tIns="45720" rIns="91440" bIns="45720" rtlCol="0" anchor="t">
            <a:noAutofit/>
          </a:bodyPr>
          <a:lstStyle>
            <a:lvl1pPr>
              <a:defRPr lang="en-US" dirty="0">
                <a:solidFill>
                  <a:schemeClr val="bg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2"/>
                </a:solidFill>
              </a:defRPr>
            </a:lvl1pPr>
          </a:lstStyle>
          <a:p>
            <a:r>
              <a:rPr lang="en-GB"/>
              <a:t>Southern and Eastern Africa Trade Information and Negotiations Institute</a:t>
            </a:r>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2"/>
                </a:solidFill>
              </a:defRPr>
            </a:lvl1pPr>
          </a:lstStyle>
          <a:p>
            <a:fld id="{DD5B1788-0E7D-4395-8016-54278C62EF24}" type="datetime1">
              <a:rPr lang="en-CA" smtClean="0"/>
              <a:t>2026-07-02</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2"/>
                </a:solidFill>
              </a:defRPr>
            </a:lvl1pPr>
          </a:lstStyle>
          <a:p>
            <a:fld id="{AEAA3239-9EA4-4A65-A281-97F994456D9F}" type="slidenum">
              <a:rPr lang="en-US" smtClean="0"/>
              <a:pPr/>
              <a:t>‹#›</a:t>
            </a:fld>
            <a:endParaRPr lang="en-US"/>
          </a:p>
        </p:txBody>
      </p:sp>
      <p:sp>
        <p:nvSpPr>
          <p:cNvPr id="7" name="Title 6">
            <a:extLst>
              <a:ext uri="{FF2B5EF4-FFF2-40B4-BE49-F238E27FC236}">
                <a16:creationId xmlns:a16="http://schemas.microsoft.com/office/drawing/2014/main" id="{B53A7BE5-EAB2-BB8C-D7FC-D78B8A5AFACF}"/>
              </a:ext>
            </a:extLst>
          </p:cNvPr>
          <p:cNvSpPr>
            <a:spLocks noGrp="1"/>
          </p:cNvSpPr>
          <p:nvPr>
            <p:ph type="title"/>
          </p:nvPr>
        </p:nvSpPr>
        <p:spPr>
          <a:xfrm>
            <a:off x="612648" y="685798"/>
            <a:ext cx="10058400" cy="3355848"/>
          </a:xfrm>
        </p:spPr>
        <p:txBody>
          <a:bodyPr vert="horz" lIns="91440" tIns="45720" rIns="91440" bIns="45720" rtlCol="0" anchor="t">
            <a:noAutofit/>
          </a:bodyPr>
          <a:lstStyle>
            <a:lvl1pPr>
              <a:defRPr lang="en-US" sz="9000">
                <a:solidFill>
                  <a:schemeClr val="bg2"/>
                </a:solidFill>
              </a:defRPr>
            </a:lvl1pPr>
          </a:lstStyle>
          <a:p>
            <a:pPr lvl="0"/>
            <a:r>
              <a:rPr lang="en-US"/>
              <a:t>Click to edit Master title style</a:t>
            </a:r>
          </a:p>
        </p:txBody>
      </p:sp>
    </p:spTree>
    <p:extLst>
      <p:ext uri="{BB962C8B-B14F-4D97-AF65-F5344CB8AC3E}">
        <p14:creationId xmlns:p14="http://schemas.microsoft.com/office/powerpoint/2010/main" val="351120993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6AC1F45-7001-8B9F-DFF6-7AB9BDFFEEB2}"/>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4C7D192-E835-0A48-0A40-F45D83E2583F}"/>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FB376E1-8198-EB00-587E-C647BCF364D4}"/>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F94599F-6DE1-A082-E9E1-D732956078A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lvl1pPr>
          </a:lstStyle>
          <a:p>
            <a:pPr lvl="0"/>
            <a:r>
              <a:rPr lang="en-US"/>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p>
            <a:r>
              <a:rPr lang="en-GB"/>
              <a:t>Southern and Eastern Africa Trade Information and Negotiations Institute</a:t>
            </a:r>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p>
            <a:fld id="{4CB2616C-BBB2-428D-9A5A-69C28FDC53DE}" type="datetime1">
              <a:rPr lang="en-CA" smtClean="0"/>
              <a:t>2026-07-02</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46756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2">
    <p:bg>
      <p:bgPr>
        <a:solidFill>
          <a:schemeClr val="accent4"/>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1C10CD-8205-284F-2921-9485E7A98F0D}"/>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bg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75DFD7E-DC78-4573-96D7-845D38E0273E}"/>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FCC10B5-4890-B43F-DE24-5200F4E75EEB}"/>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D5586E6-D520-6A63-5060-BF06C136BEF5}"/>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solidFill>
                  <a:schemeClr val="bg2"/>
                </a:solidFill>
              </a:defRPr>
            </a:lvl1pPr>
          </a:lstStyle>
          <a:p>
            <a:pPr lvl="0"/>
            <a:r>
              <a:rPr lang="en-US"/>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lvl1pPr>
              <a:defRPr>
                <a:solidFill>
                  <a:schemeClr val="bg1"/>
                </a:solidFill>
              </a:defRPr>
            </a:lvl1pPr>
          </a:lstStyle>
          <a:p>
            <a:r>
              <a:rPr lang="en-GB"/>
              <a:t>Southern and Eastern Africa Trade Information and Negotiations Institute</a:t>
            </a:r>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lvl1pPr>
              <a:defRPr>
                <a:solidFill>
                  <a:schemeClr val="bg1"/>
                </a:solidFill>
              </a:defRPr>
            </a:lvl1pPr>
          </a:lstStyle>
          <a:p>
            <a:fld id="{EB6CE0ED-F951-43E0-8156-793B27F3954D}" type="datetime1">
              <a:rPr lang="en-CA" smtClean="0"/>
              <a:t>2026-07-02</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3566671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FADE904-3C65-5E48-6B12-22998C2ADF5E}"/>
              </a:ext>
            </a:extLst>
          </p:cNvPr>
          <p:cNvSpPr/>
          <p:nvPr/>
        </p:nvSpPr>
        <p:spPr>
          <a:xfrm>
            <a:off x="11250895" y="217232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16963C8-87F3-6B42-F30F-1915935FA752}"/>
              </a:ext>
            </a:extLst>
          </p:cNvPr>
          <p:cNvSpPr/>
          <p:nvPr/>
        </p:nvSpPr>
        <p:spPr>
          <a:xfrm>
            <a:off x="685800" y="252281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F0C119A-1D9E-D43F-8A7E-D24C1B551326}"/>
              </a:ext>
            </a:extLst>
          </p:cNvPr>
          <p:cNvSpPr/>
          <p:nvPr/>
        </p:nvSpPr>
        <p:spPr>
          <a:xfrm>
            <a:off x="10998565" y="225475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2018CE4-7594-0746-8B7E-8DEC95CB8822}"/>
              </a:ext>
            </a:extLst>
          </p:cNvPr>
          <p:cNvSpPr/>
          <p:nvPr/>
        </p:nvSpPr>
        <p:spPr>
          <a:xfrm>
            <a:off x="10976145" y="225475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12185" y="685800"/>
            <a:ext cx="9141415" cy="1532788"/>
          </a:xfrm>
        </p:spPr>
        <p:txBody>
          <a:bodyPr anchor="b">
            <a:noAutofit/>
          </a:bodyPr>
          <a:lstStyle>
            <a:lvl1pPr>
              <a:defRPr sz="7200"/>
            </a:lvl1pPr>
          </a:lstStyle>
          <a:p>
            <a:r>
              <a:rPr lang="en-US"/>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185" y="2958705"/>
            <a:ext cx="9141415" cy="3213494"/>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marL="914400" indent="0">
              <a:lnSpc>
                <a:spcPct val="150000"/>
              </a:lnSpc>
              <a:buFont typeface="+mj-lt"/>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noAutofit/>
          </a:bodyPr>
          <a:lstStyle/>
          <a:p>
            <a:r>
              <a:rPr lang="en-GB"/>
              <a:t>Southern and Eastern Africa Trade Information and Negotiations Institute</a:t>
            </a:r>
            <a:endParaRPr lang="en-US"/>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noAutofit/>
          </a:bodyPr>
          <a:lstStyle/>
          <a:p>
            <a:fld id="{4888E224-2294-4E83-872C-FF3B67661FB1}" type="datetime1">
              <a:rPr lang="en-CA" smtClean="0"/>
              <a:t>2026-07-02</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073609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095999" y="685800"/>
            <a:ext cx="5480304" cy="1818050"/>
          </a:xfrm>
        </p:spPr>
        <p:txBody>
          <a:bodyPr anchor="t">
            <a:noAutofit/>
          </a:bodyPr>
          <a:lstStyle>
            <a:lvl1pPr>
              <a:defRPr sz="9000"/>
            </a:lvl1pPr>
          </a:lstStyle>
          <a:p>
            <a:r>
              <a:rPr lang="en-US"/>
              <a:t>Agenda</a:t>
            </a:r>
          </a:p>
        </p:txBody>
      </p:sp>
      <p:sp>
        <p:nvSpPr>
          <p:cNvPr id="11" name="Picture Placeholder 10">
            <a:extLst>
              <a:ext uri="{FF2B5EF4-FFF2-40B4-BE49-F238E27FC236}">
                <a16:creationId xmlns:a16="http://schemas.microsoft.com/office/drawing/2014/main" id="{FAF861DB-D5EF-3FC9-7595-570C8498D757}"/>
              </a:ext>
            </a:extLst>
          </p:cNvPr>
          <p:cNvSpPr>
            <a:spLocks noGrp="1"/>
          </p:cNvSpPr>
          <p:nvPr>
            <p:ph type="pic" sz="quarter" idx="14"/>
          </p:nvPr>
        </p:nvSpPr>
        <p:spPr>
          <a:xfrm>
            <a:off x="0" y="0"/>
            <a:ext cx="5477256" cy="6858000"/>
          </a:xfrm>
          <a:blipFill>
            <a:blip r:embed="rId2">
              <a:alphaModFix amt="60000"/>
            </a:blip>
            <a:stretch>
              <a:fillRect/>
            </a:stretch>
          </a:blipFill>
        </p:spPr>
        <p:txBody>
          <a:body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96000" y="3189770"/>
            <a:ext cx="5480304" cy="2982429"/>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a:lnSpc>
                <a:spcPct val="150000"/>
              </a:lnSpc>
              <a:buFont typeface="+mj-lt"/>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79C1A172-F829-D2DE-BDB2-B86E6ACE1886}"/>
              </a:ext>
            </a:extLst>
          </p:cNvPr>
          <p:cNvCxnSpPr>
            <a:cxnSpLocks/>
          </p:cNvCxnSpPr>
          <p:nvPr userDrawn="1"/>
        </p:nvCxnSpPr>
        <p:spPr>
          <a:xfrm>
            <a:off x="6095999" y="2743200"/>
            <a:ext cx="54772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096000" y="6343955"/>
            <a:ext cx="2985400" cy="365125"/>
          </a:xfrm>
        </p:spPr>
        <p:txBody>
          <a:bodyPr>
            <a:noAutofit/>
          </a:bodyPr>
          <a:lstStyle/>
          <a:p>
            <a:r>
              <a:rPr lang="en-GB"/>
              <a:t>Southern and Eastern Africa Trade Information and Negotiations Institute</a:t>
            </a:r>
            <a:endParaRPr lang="en-US"/>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535886" y="6343955"/>
            <a:ext cx="1553108" cy="365125"/>
          </a:xfrm>
        </p:spPr>
        <p:txBody>
          <a:bodyPr>
            <a:noAutofit/>
          </a:bodyPr>
          <a:lstStyle/>
          <a:p>
            <a:fld id="{CC0276F8-610E-4374-B74B-FA431F596FC1}" type="datetime1">
              <a:rPr lang="en-CA" smtClean="0"/>
              <a:t>2026-07-02</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823056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824824"/>
            <a:ext cx="6397753" cy="1527976"/>
          </a:xfrm>
        </p:spPr>
        <p:txBody>
          <a:bodyPr vert="horz" lIns="91440" tIns="45720" rIns="91440" bIns="45720" rtlCol="0" anchor="b">
            <a:no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12647" y="3505200"/>
            <a:ext cx="4568953" cy="1645198"/>
          </a:xfrm>
        </p:spPr>
        <p:txBody>
          <a:bodyPr vert="horz" lIns="91440" tIns="45720" rIns="91440" bIns="45720" rtlCol="0">
            <a:noAutofit/>
          </a:bodyPr>
          <a:lstStyle>
            <a:lvl1pPr>
              <a:defRPr lang="en-US" sz="1400" dirty="0"/>
            </a:lvl1pPr>
            <a:lvl2pPr>
              <a:defRPr lang="en-US" sz="1400"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GB"/>
              <a:t>Southern and Eastern Africa Trade Information and Negotiations Institute</a:t>
            </a:r>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D0AE5065-4C02-418E-AEBD-2B6F88293D2F}" type="datetime1">
              <a:rPr lang="en-CA" smtClean="0"/>
              <a:t>2026-07-02</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889251BE-373D-9B13-B9E2-73DFEBE40118}"/>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698E032-CDEE-AA9B-44A7-CE5EBB6948C0}"/>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C778913-9F6C-8FDD-B123-16048004EC56}"/>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6283179-133D-0E64-C08A-4D59C8B2F9D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139490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3" cy="3657600"/>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181601" y="685800"/>
            <a:ext cx="4572000" cy="365760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GB"/>
              <a:t>Southern and Eastern Africa Trade Information and Negotiations Institute</a:t>
            </a:r>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90218BB-5700-43D7-84D1-44995DABD32E}" type="datetime1">
              <a:rPr lang="en-CA" smtClean="0"/>
              <a:t>2026-07-02</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C662DADE-FB83-6BD4-1D72-E22F0783A67E}"/>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7CD6A0-64A5-5058-DFD2-8DD1FAF7BEEB}"/>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E8E4321-3109-17F5-C530-4108033F07F5}"/>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AAD0450-E765-A0E1-7C56-37246411FDD0}"/>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Tree>
    <p:extLst>
      <p:ext uri="{BB962C8B-B14F-4D97-AF65-F5344CB8AC3E}">
        <p14:creationId xmlns:p14="http://schemas.microsoft.com/office/powerpoint/2010/main" val="93718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05E2B5C-398A-3F2F-4BCC-FFF94D44632F}"/>
              </a:ext>
            </a:extLst>
          </p:cNvPr>
          <p:cNvSpPr/>
          <p:nvPr/>
        </p:nvSpPr>
        <p:spPr>
          <a:xfrm>
            <a:off x="11250895" y="5407944"/>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2897460-3A7D-EC5C-76B9-2725193E10AF}"/>
              </a:ext>
            </a:extLst>
          </p:cNvPr>
          <p:cNvSpPr/>
          <p:nvPr/>
        </p:nvSpPr>
        <p:spPr>
          <a:xfrm>
            <a:off x="685800" y="5758439"/>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742E741-698E-A2B8-7BD5-9DE89C610C2F}"/>
              </a:ext>
            </a:extLst>
          </p:cNvPr>
          <p:cNvSpPr/>
          <p:nvPr/>
        </p:nvSpPr>
        <p:spPr>
          <a:xfrm>
            <a:off x="10998565" y="5490376"/>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A04551B-2E70-1734-DA15-F26ABEC9D9D0}"/>
              </a:ext>
            </a:extLst>
          </p:cNvPr>
          <p:cNvSpPr/>
          <p:nvPr/>
        </p:nvSpPr>
        <p:spPr>
          <a:xfrm>
            <a:off x="10976145" y="5490381"/>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685800"/>
            <a:ext cx="3654553" cy="4083580"/>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81600" y="685800"/>
            <a:ext cx="6045390" cy="4083579"/>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GB"/>
              <a:t>Southern and Eastern Africa Trade Information and Negotiations Institute</a:t>
            </a:r>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84149A8-F81E-4BC3-8CC4-CE1D365A5533}" type="datetime1">
              <a:rPr lang="en-CA" smtClean="0"/>
              <a:t>2026-07-02</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48010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0CB6A6-3D95-468F-8631-AA47EAA8F4AD}" type="datetime1">
              <a:rPr lang="en-CA" smtClean="0"/>
              <a:t>2026-07-02</a:t>
            </a:fld>
            <a:endParaRPr lang="en-CA"/>
          </a:p>
        </p:txBody>
      </p:sp>
      <p:sp>
        <p:nvSpPr>
          <p:cNvPr id="5" name="Footer Placeholder 4"/>
          <p:cNvSpPr>
            <a:spLocks noGrp="1"/>
          </p:cNvSpPr>
          <p:nvPr>
            <p:ph type="ftr" sz="quarter" idx="11"/>
          </p:nvPr>
        </p:nvSpPr>
        <p:spPr/>
        <p:txBody>
          <a:bodyPr/>
          <a:lstStyle/>
          <a:p>
            <a:r>
              <a:rPr lang="en-CA"/>
              <a:t>Southern and Eastern Africa Trade Information and Negotiations Institute</a:t>
            </a:r>
          </a:p>
        </p:txBody>
      </p:sp>
      <p:sp>
        <p:nvSpPr>
          <p:cNvPr id="6" name="Slide Number Placeholder 5"/>
          <p:cNvSpPr>
            <a:spLocks noGrp="1"/>
          </p:cNvSpPr>
          <p:nvPr>
            <p:ph type="sldNum" sz="quarter" idx="12"/>
          </p:nvPr>
        </p:nvSpPr>
        <p:spPr/>
        <p:txBody>
          <a:bodyPr/>
          <a:lstStyle/>
          <a:p>
            <a:fld id="{2C01474E-3CA1-4764-8D2A-020AA4256BE1}"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383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C85B71F7-9EDC-DB6C-D713-7ACE3A2EADC0}"/>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842DDA-AD76-0064-2B85-CB145F4CE540}"/>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5E58AC6-620E-20FA-E8F5-375DA2977A43}"/>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EA14E2E-5098-2800-A72C-138A5840365C}"/>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685800"/>
            <a:ext cx="3652523" cy="4102460"/>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181600" y="685800"/>
            <a:ext cx="6394703" cy="545500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GB"/>
              <a:t>Southern and Eastern Africa Trade Information and Negotiations Institute</a:t>
            </a:r>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7401A91C-7ADC-4B24-9CB5-1A241CC3DFFF}" type="datetime1">
              <a:rPr lang="en-CA" smtClean="0"/>
              <a:t>2026-07-02</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993637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94DE839-4377-D8CF-B2A4-D0C3E0F49821}"/>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5E5478-C025-8AD6-B7FE-E95C356E887C}"/>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0EF54C8-1B9C-18F9-4647-D96F1A37BC05}"/>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C1B42D9-101B-9822-0BAF-F80E962BB4CD}"/>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4" cy="4550251"/>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181600" y="685800"/>
            <a:ext cx="6394703" cy="5464016"/>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GB"/>
              <a:t>Southern and Eastern Africa Trade Information and Negotiations Institute</a:t>
            </a:r>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3370E80E-A1C4-4793-8810-BDA05A8A7864}" type="datetime1">
              <a:rPr lang="en-CA" smtClean="0"/>
              <a:t>2026-07-02</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253784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p:bg>
      <p:bgPr>
        <a:solidFill>
          <a:schemeClr val="bg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AC2E340-F7F3-5093-0E0A-41015057E720}"/>
              </a:ext>
            </a:extLst>
          </p:cNvPr>
          <p:cNvCxnSpPr/>
          <p:nvPr userDrawn="1"/>
        </p:nvCxnSpPr>
        <p:spPr>
          <a:xfrm>
            <a:off x="5191026" y="2362200"/>
            <a:ext cx="6391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91026" y="685807"/>
            <a:ext cx="6391374" cy="1372001"/>
          </a:xfrm>
        </p:spPr>
        <p:txBody>
          <a:bodyPr anchor="b">
            <a:noAutofit/>
          </a:bodyPr>
          <a:lstStyle>
            <a:lvl1pPr>
              <a:defRPr>
                <a:solidFill>
                  <a:schemeClr val="tx2"/>
                </a:solidFill>
              </a:defRPr>
            </a:lvl1pPr>
          </a:lstStyle>
          <a:p>
            <a:r>
              <a:rPr lang="en-US"/>
              <a:t>Click to edit Master title style</a:t>
            </a:r>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80729" y="2743204"/>
            <a:ext cx="6395573" cy="3428989"/>
          </a:xfrm>
        </p:spPr>
        <p:txBody>
          <a:bodyPr>
            <a:no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91026" y="6343825"/>
            <a:ext cx="3364903" cy="365125"/>
          </a:xfrm>
        </p:spPr>
        <p:txBody>
          <a:bodyPr>
            <a:noAutofit/>
          </a:bodyPr>
          <a:lstStyle>
            <a:lvl1pPr>
              <a:defRPr>
                <a:solidFill>
                  <a:schemeClr val="tx1"/>
                </a:solidFill>
              </a:defRPr>
            </a:lvl1pPr>
          </a:lstStyle>
          <a:p>
            <a:r>
              <a:rPr lang="en-GB"/>
              <a:t>Southern and Eastern Africa Trade Information and Negotiations Institute</a:t>
            </a:r>
            <a:endParaRPr lang="en-US"/>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p:spPr>
        <p:txBody>
          <a:bodyPr>
            <a:noAutofit/>
          </a:bodyPr>
          <a:lstStyle>
            <a:lvl1pPr>
              <a:defRPr>
                <a:solidFill>
                  <a:schemeClr val="tx1"/>
                </a:solidFill>
              </a:defRPr>
            </a:lvl1pPr>
          </a:lstStyle>
          <a:p>
            <a:fld id="{27B97B69-7990-43D5-9501-69E39B87E138}" type="datetime1">
              <a:rPr lang="en-CA" smtClean="0"/>
              <a:t>2026-07-02</a:t>
            </a:fld>
            <a:endParaRPr lang="en-US"/>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142333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881EABF-B6BB-1FBF-962C-A6A6C8C2418A}"/>
              </a:ext>
            </a:extLst>
          </p:cNvPr>
          <p:cNvCxnSpPr/>
          <p:nvPr userDrawn="1"/>
        </p:nvCxnSpPr>
        <p:spPr>
          <a:xfrm>
            <a:off x="612647" y="2359152"/>
            <a:ext cx="633679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4"/>
            <a:ext cx="6391374" cy="1371996"/>
          </a:xfrm>
        </p:spPr>
        <p:txBody>
          <a:bodyPr anchor="b">
            <a:noAutofit/>
          </a:body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3" y="2742645"/>
            <a:ext cx="6391247" cy="3429551"/>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p:spPr>
        <p:txBody>
          <a:bodyPr>
            <a:noAutofit/>
          </a:bodyPr>
          <a:lstStyle/>
          <a:p>
            <a:r>
              <a:rPr lang="en-GB"/>
              <a:t>Southern and Eastern Africa Trade Information and Negotiations Institute</a:t>
            </a:r>
            <a:endParaRPr lang="en-US"/>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p:spPr>
        <p:txBody>
          <a:bodyPr>
            <a:noAutofit/>
          </a:bodyPr>
          <a:lstStyle/>
          <a:p>
            <a:fld id="{17AF8AE9-BDEA-41C8-812F-C87FC6ED0E8D}" type="datetime1">
              <a:rPr lang="en-CA" smtClean="0"/>
              <a:t>2026-07-02</a:t>
            </a:fld>
            <a:endParaRPr lang="en-US"/>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p:spPr>
        <p:txBody>
          <a:bodyPr>
            <a:noAutofit/>
          </a:bodyPr>
          <a:lstStyle/>
          <a:p>
            <a:fld id="{AEAA3239-9EA4-4A65-A281-97F994456D9F}" type="slidenum">
              <a:rPr lang="en-US" smtClean="0"/>
              <a:t>‹#›</a:t>
            </a:fld>
            <a:endParaRPr lang="en-US"/>
          </a:p>
        </p:txBody>
      </p:sp>
      <p:sp>
        <p:nvSpPr>
          <p:cNvPr id="4" name="Picture Placeholder 13">
            <a:extLst>
              <a:ext uri="{FF2B5EF4-FFF2-40B4-BE49-F238E27FC236}">
                <a16:creationId xmlns:a16="http://schemas.microsoft.com/office/drawing/2014/main" id="{35EC8126-6431-465A-8AC3-0118DD8825B5}"/>
              </a:ext>
            </a:extLst>
          </p:cNvPr>
          <p:cNvSpPr>
            <a:spLocks noGrp="1"/>
          </p:cNvSpPr>
          <p:nvPr>
            <p:ph type="pic" sz="quarter" idx="13" hasCustomPrompt="1"/>
          </p:nvPr>
        </p:nvSpPr>
        <p:spPr>
          <a:xfrm>
            <a:off x="7631546"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a:t>.</a:t>
            </a:r>
          </a:p>
        </p:txBody>
      </p:sp>
    </p:spTree>
    <p:extLst>
      <p:ext uri="{BB962C8B-B14F-4D97-AF65-F5344CB8AC3E}">
        <p14:creationId xmlns:p14="http://schemas.microsoft.com/office/powerpoint/2010/main" val="1370528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3" y="685800"/>
            <a:ext cx="6858000" cy="1111532"/>
          </a:xfrm>
        </p:spPr>
        <p:txBody>
          <a:bodyPr anchor="b">
            <a:noAutofit/>
          </a:bodyPr>
          <a:lstStyle/>
          <a:p>
            <a:r>
              <a:rPr lang="en-US"/>
              <a:t>Click to edit Master title style</a:t>
            </a:r>
          </a:p>
        </p:txBody>
      </p:sp>
      <p:sp>
        <p:nvSpPr>
          <p:cNvPr id="5" name="Picture Placeholder 10">
            <a:extLst>
              <a:ext uri="{FF2B5EF4-FFF2-40B4-BE49-F238E27FC236}">
                <a16:creationId xmlns:a16="http://schemas.microsoft.com/office/drawing/2014/main" id="{D2B02E8B-EB97-8158-B585-0E0E95CF40CC}"/>
              </a:ext>
            </a:extLst>
          </p:cNvPr>
          <p:cNvSpPr>
            <a:spLocks noGrp="1"/>
          </p:cNvSpPr>
          <p:nvPr>
            <p:ph type="pic" sz="quarter" idx="13" hasCustomPrompt="1"/>
          </p:nvPr>
        </p:nvSpPr>
        <p:spPr>
          <a:xfrm>
            <a:off x="0" y="0"/>
            <a:ext cx="4100267" cy="6858000"/>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3"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724397" y="6343954"/>
            <a:ext cx="3422906" cy="365125"/>
          </a:xfrm>
        </p:spPr>
        <p:txBody>
          <a:bodyPr>
            <a:noAutofit/>
          </a:bodyPr>
          <a:lstStyle/>
          <a:p>
            <a:r>
              <a:rPr lang="en-GB"/>
              <a:t>Southern and Eastern Africa Trade Information and Negotiations Institute</a:t>
            </a:r>
            <a:endParaRPr lang="en-US"/>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p:spPr>
        <p:txBody>
          <a:bodyPr>
            <a:noAutofit/>
          </a:bodyPr>
          <a:lstStyle/>
          <a:p>
            <a:fld id="{1982911A-AF95-4230-97E6-00F3820138A3}" type="datetime1">
              <a:rPr lang="en-CA" smtClean="0"/>
              <a:t>2026-07-02</a:t>
            </a:fld>
            <a:endParaRPr lang="en-US"/>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619864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6858000" cy="1111532"/>
          </a:xfrm>
        </p:spPr>
        <p:txBody>
          <a:bodyPr anchor="b">
            <a:noAutofit/>
          </a:body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a:noAutofit/>
          </a:bodyPr>
          <a:lstStyle/>
          <a:p>
            <a:r>
              <a:rPr lang="en-GB"/>
              <a:t>Southern and Eastern Africa Trade Information and Negotiations Institute</a:t>
            </a:r>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a:noAutofit/>
          </a:bodyPr>
          <a:lstStyle/>
          <a:p>
            <a:fld id="{A28AC93B-B1C8-45C0-AB96-5A1446416A27}" type="datetime1">
              <a:rPr lang="en-CA" smtClean="0"/>
              <a:t>2026-07-02</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a:noAutofit/>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60000"/>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17192759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10400" y="685800"/>
            <a:ext cx="4561665" cy="1371264"/>
          </a:xfrm>
        </p:spPr>
        <p:txBody>
          <a:bodyPr anchor="b">
            <a:noAutofit/>
          </a:bodyPr>
          <a:lstStyle>
            <a:lvl1pPr>
              <a:defRPr sz="5400"/>
            </a:lvl1pPr>
          </a:lstStyle>
          <a:p>
            <a:r>
              <a:rPr lang="en-US"/>
              <a:t>Click to edit Master title style</a:t>
            </a:r>
          </a:p>
        </p:txBody>
      </p:sp>
      <p:sp>
        <p:nvSpPr>
          <p:cNvPr id="12" name="Picture Placeholder 11">
            <a:extLst>
              <a:ext uri="{FF2B5EF4-FFF2-40B4-BE49-F238E27FC236}">
                <a16:creationId xmlns:a16="http://schemas.microsoft.com/office/drawing/2014/main" id="{EEEFBBBB-A526-5A93-34B8-A377087586AE}"/>
              </a:ext>
            </a:extLst>
          </p:cNvPr>
          <p:cNvSpPr>
            <a:spLocks noGrp="1"/>
          </p:cNvSpPr>
          <p:nvPr>
            <p:ph type="pic" sz="quarter" idx="15"/>
          </p:nvPr>
        </p:nvSpPr>
        <p:spPr>
          <a:xfrm>
            <a:off x="1" y="0"/>
            <a:ext cx="6390464"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020736" y="2286000"/>
            <a:ext cx="4561665" cy="388620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020736" y="6343955"/>
            <a:ext cx="2105099" cy="365125"/>
          </a:xfrm>
        </p:spPr>
        <p:txBody>
          <a:bodyPr>
            <a:noAutofit/>
          </a:bodyPr>
          <a:lstStyle/>
          <a:p>
            <a:r>
              <a:rPr lang="en-GB"/>
              <a:t>Southern and Eastern Africa Trade Information and Negotiations Institute</a:t>
            </a:r>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p:spPr>
        <p:txBody>
          <a:bodyPr>
            <a:noAutofit/>
          </a:bodyPr>
          <a:lstStyle>
            <a:lvl1pPr>
              <a:defRPr>
                <a:solidFill>
                  <a:schemeClr val="tx1"/>
                </a:solidFill>
                <a:effectLst/>
              </a:defRPr>
            </a:lvl1pPr>
          </a:lstStyle>
          <a:p>
            <a:fld id="{3E825C6A-AF6B-441B-9281-2F687D173FA2}" type="datetime1">
              <a:rPr lang="en-CA" smtClean="0"/>
              <a:t>2026-07-02</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0424238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72002" cy="1371264"/>
          </a:xfrm>
        </p:spPr>
        <p:txBody>
          <a:bodyPr anchor="b">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09599" y="2286000"/>
            <a:ext cx="4561666" cy="388620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5">
            <a:extLst>
              <a:ext uri="{FF2B5EF4-FFF2-40B4-BE49-F238E27FC236}">
                <a16:creationId xmlns:a16="http://schemas.microsoft.com/office/drawing/2014/main" id="{3C6055EC-0CB7-A026-AE8C-74A36F768BEB}"/>
              </a:ext>
            </a:extLst>
          </p:cNvPr>
          <p:cNvSpPr>
            <a:spLocks noGrp="1"/>
          </p:cNvSpPr>
          <p:nvPr>
            <p:ph type="ftr" sz="quarter" idx="11"/>
          </p:nvPr>
        </p:nvSpPr>
        <p:spPr>
          <a:xfrm>
            <a:off x="609599" y="6343955"/>
            <a:ext cx="2105099" cy="365125"/>
          </a:xfrm>
        </p:spPr>
        <p:txBody>
          <a:bodyPr>
            <a:noAutofit/>
          </a:bodyPr>
          <a:lstStyle/>
          <a:p>
            <a:r>
              <a:rPr lang="en-GB"/>
              <a:t>Southern and Eastern Africa Trade Information and Negotiations Institute</a:t>
            </a:r>
            <a:endParaRPr lang="en-US"/>
          </a:p>
        </p:txBody>
      </p:sp>
      <p:sp>
        <p:nvSpPr>
          <p:cNvPr id="13" name="Date Placeholder 4">
            <a:extLst>
              <a:ext uri="{FF2B5EF4-FFF2-40B4-BE49-F238E27FC236}">
                <a16:creationId xmlns:a16="http://schemas.microsoft.com/office/drawing/2014/main" id="{AE86096B-57D4-1243-A86D-1D5E7DC3A755}"/>
              </a:ext>
            </a:extLst>
          </p:cNvPr>
          <p:cNvSpPr>
            <a:spLocks noGrp="1"/>
          </p:cNvSpPr>
          <p:nvPr>
            <p:ph type="dt" sz="half" idx="10"/>
          </p:nvPr>
        </p:nvSpPr>
        <p:spPr>
          <a:xfrm>
            <a:off x="2963930" y="6343955"/>
            <a:ext cx="1772029" cy="365125"/>
          </a:xfrm>
        </p:spPr>
        <p:txBody>
          <a:bodyPr>
            <a:noAutofit/>
          </a:bodyPr>
          <a:lstStyle>
            <a:lvl1pPr>
              <a:defRPr>
                <a:solidFill>
                  <a:schemeClr val="tx1"/>
                </a:solidFill>
                <a:effectLst/>
              </a:defRPr>
            </a:lvl1pPr>
          </a:lstStyle>
          <a:p>
            <a:fld id="{7FADED4C-06B0-4A37-AB12-FBA839B1E913}" type="datetime1">
              <a:rPr lang="en-CA" smtClean="0"/>
              <a:t>2026-07-02</a:t>
            </a:fld>
            <a:endParaRPr lang="en-US"/>
          </a:p>
        </p:txBody>
      </p:sp>
      <p:sp>
        <p:nvSpPr>
          <p:cNvPr id="15" name="Slide Number Placeholder 6">
            <a:extLst>
              <a:ext uri="{FF2B5EF4-FFF2-40B4-BE49-F238E27FC236}">
                <a16:creationId xmlns:a16="http://schemas.microsoft.com/office/drawing/2014/main" id="{A98A8E55-200E-96B4-1462-6DA457A20CE9}"/>
              </a:ext>
            </a:extLst>
          </p:cNvPr>
          <p:cNvSpPr>
            <a:spLocks noGrp="1"/>
          </p:cNvSpPr>
          <p:nvPr>
            <p:ph type="sldNum" sz="quarter" idx="12"/>
          </p:nvPr>
        </p:nvSpPr>
        <p:spPr>
          <a:xfrm>
            <a:off x="4735959" y="6343955"/>
            <a:ext cx="429207" cy="365125"/>
          </a:xfrm>
        </p:spPr>
        <p:txBody>
          <a:bodyPr>
            <a:noAutofit/>
          </a:bodyPr>
          <a:lstStyle/>
          <a:p>
            <a:fld id="{AEAA3239-9EA4-4A65-A281-97F994456D9F}" type="slidenum">
              <a:rPr lang="en-US" smtClean="0"/>
              <a:t>‹#›</a:t>
            </a:fld>
            <a:endParaRPr lang="en-US"/>
          </a:p>
        </p:txBody>
      </p:sp>
      <p:sp>
        <p:nvSpPr>
          <p:cNvPr id="3" name="Picture Placeholder 11">
            <a:extLst>
              <a:ext uri="{FF2B5EF4-FFF2-40B4-BE49-F238E27FC236}">
                <a16:creationId xmlns:a16="http://schemas.microsoft.com/office/drawing/2014/main" id="{48233842-32AB-C53C-CA20-8101D4E63DC5}"/>
              </a:ext>
            </a:extLst>
          </p:cNvPr>
          <p:cNvSpPr>
            <a:spLocks noGrp="1"/>
          </p:cNvSpPr>
          <p:nvPr>
            <p:ph type="pic" sz="quarter" idx="15"/>
          </p:nvPr>
        </p:nvSpPr>
        <p:spPr>
          <a:xfrm>
            <a:off x="5801536" y="0"/>
            <a:ext cx="6390464"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2037081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4" y="687787"/>
            <a:ext cx="3363259" cy="1993392"/>
          </a:xfrm>
        </p:spPr>
        <p:txBody>
          <a:bodyPr anchor="b">
            <a:noAutofit/>
          </a:bodyPr>
          <a:lstStyle>
            <a:lvl1pPr>
              <a:defRPr sz="54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1" y="2880360"/>
            <a:ext cx="3363259" cy="3274612"/>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p:spPr>
        <p:txBody>
          <a:bodyPr>
            <a:noAutofit/>
          </a:bodyPr>
          <a:lstStyle/>
          <a:p>
            <a:r>
              <a:rPr lang="en-GB"/>
              <a:t>Southern and Eastern Africa Trade Information and Negotiations Institute</a:t>
            </a:r>
            <a:endParaRPr lang="en-US"/>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p:spPr>
        <p:txBody>
          <a:bodyPr>
            <a:noAutofit/>
          </a:bodyPr>
          <a:lstStyle/>
          <a:p>
            <a:fld id="{3A48865D-8508-4106-877F-D218BD2870DE}" type="datetime1">
              <a:rPr lang="en-CA" smtClean="0"/>
              <a:t>2026-07-02</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86630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8" y="685800"/>
            <a:ext cx="3364992" cy="1996301"/>
          </a:xfrm>
        </p:spPr>
        <p:txBody>
          <a:bodyPr anchor="b">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698" y="2880360"/>
            <a:ext cx="3364992" cy="3234856"/>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8">
            <a:extLst>
              <a:ext uri="{FF2B5EF4-FFF2-40B4-BE49-F238E27FC236}">
                <a16:creationId xmlns:a16="http://schemas.microsoft.com/office/drawing/2014/main" id="{C119522C-433C-CA02-AD5B-2ABB39A41622}"/>
              </a:ext>
            </a:extLst>
          </p:cNvPr>
          <p:cNvSpPr>
            <a:spLocks noGrp="1"/>
          </p:cNvSpPr>
          <p:nvPr>
            <p:ph type="ftr" sz="quarter" idx="16"/>
          </p:nvPr>
        </p:nvSpPr>
        <p:spPr>
          <a:xfrm>
            <a:off x="615698" y="6343955"/>
            <a:ext cx="2012061" cy="365125"/>
          </a:xfrm>
        </p:spPr>
        <p:txBody>
          <a:bodyPr>
            <a:noAutofit/>
          </a:bodyPr>
          <a:lstStyle/>
          <a:p>
            <a:r>
              <a:rPr lang="en-GB"/>
              <a:t>Southern and Eastern Africa Trade Information and Negotiations Institute</a:t>
            </a:r>
            <a:endParaRPr lang="en-US"/>
          </a:p>
        </p:txBody>
      </p:sp>
      <p:sp>
        <p:nvSpPr>
          <p:cNvPr id="7" name="Date Placeholder 3">
            <a:extLst>
              <a:ext uri="{FF2B5EF4-FFF2-40B4-BE49-F238E27FC236}">
                <a16:creationId xmlns:a16="http://schemas.microsoft.com/office/drawing/2014/main" id="{E76C67AD-99A1-8DF0-C332-BB3E0C537172}"/>
              </a:ext>
            </a:extLst>
          </p:cNvPr>
          <p:cNvSpPr>
            <a:spLocks noGrp="1"/>
          </p:cNvSpPr>
          <p:nvPr>
            <p:ph type="dt" sz="half" idx="15"/>
          </p:nvPr>
        </p:nvSpPr>
        <p:spPr>
          <a:xfrm>
            <a:off x="2627759" y="6343955"/>
            <a:ext cx="922372" cy="365125"/>
          </a:xfrm>
        </p:spPr>
        <p:txBody>
          <a:bodyPr>
            <a:noAutofit/>
          </a:bodyPr>
          <a:lstStyle/>
          <a:p>
            <a:fld id="{C99F5510-42B0-4983-8EF6-B57C4FDF18F4}" type="datetime1">
              <a:rPr lang="en-CA" smtClean="0"/>
              <a:t>2026-07-02</a:t>
            </a:fld>
            <a:endParaRPr lang="en-US"/>
          </a:p>
        </p:txBody>
      </p:sp>
      <p:sp>
        <p:nvSpPr>
          <p:cNvPr id="13" name="Slide Number Placeholder 9">
            <a:extLst>
              <a:ext uri="{FF2B5EF4-FFF2-40B4-BE49-F238E27FC236}">
                <a16:creationId xmlns:a16="http://schemas.microsoft.com/office/drawing/2014/main" id="{C8D2CF7B-FF7A-7960-DB96-2B1846DA41A0}"/>
              </a:ext>
            </a:extLst>
          </p:cNvPr>
          <p:cNvSpPr>
            <a:spLocks noGrp="1"/>
          </p:cNvSpPr>
          <p:nvPr>
            <p:ph type="sldNum" sz="quarter" idx="17"/>
          </p:nvPr>
        </p:nvSpPr>
        <p:spPr>
          <a:xfrm>
            <a:off x="3550131" y="6343955"/>
            <a:ext cx="429207" cy="365125"/>
          </a:xfrm>
        </p:spPr>
        <p:txBody>
          <a:bodyPr>
            <a:noAutofit/>
          </a:bodyPr>
          <a:lstStyle/>
          <a:p>
            <a:fld id="{AEAA3239-9EA4-4A65-A281-97F994456D9F}" type="slidenum">
              <a:rPr lang="en-US" smtClean="0"/>
              <a:t>‹#›</a:t>
            </a:fld>
            <a:endParaRPr lang="en-US"/>
          </a:p>
        </p:txBody>
      </p:sp>
      <p:sp>
        <p:nvSpPr>
          <p:cNvPr id="4" name="Picture Placeholder 10">
            <a:extLst>
              <a:ext uri="{FF2B5EF4-FFF2-40B4-BE49-F238E27FC236}">
                <a16:creationId xmlns:a16="http://schemas.microsoft.com/office/drawing/2014/main" id="{B08A763A-F1F9-D459-6C34-397656627599}"/>
              </a:ext>
            </a:extLst>
          </p:cNvPr>
          <p:cNvSpPr>
            <a:spLocks noGrp="1"/>
          </p:cNvSpPr>
          <p:nvPr>
            <p:ph type="pic" sz="quarter" idx="13" hasCustomPrompt="1"/>
          </p:nvPr>
        </p:nvSpPr>
        <p:spPr>
          <a:xfrm>
            <a:off x="4607856" y="0"/>
            <a:ext cx="7584144" cy="6858000"/>
          </a:xfrm>
          <a:blipFill>
            <a:blip r:embed="rId2">
              <a:alphaModFix amt="60000"/>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148498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60918A-3957-48F6-B9FB-63E0E798DF2E}" type="datetime1">
              <a:rPr lang="en-CA" smtClean="0"/>
              <a:t>2026-07-02</a:t>
            </a:fld>
            <a:endParaRPr lang="en-CA"/>
          </a:p>
        </p:txBody>
      </p:sp>
      <p:sp>
        <p:nvSpPr>
          <p:cNvPr id="6" name="Footer Placeholder 5"/>
          <p:cNvSpPr>
            <a:spLocks noGrp="1"/>
          </p:cNvSpPr>
          <p:nvPr>
            <p:ph type="ftr" sz="quarter" idx="11"/>
          </p:nvPr>
        </p:nvSpPr>
        <p:spPr/>
        <p:txBody>
          <a:bodyPr/>
          <a:lstStyle/>
          <a:p>
            <a:r>
              <a:rPr lang="en-CA"/>
              <a:t>Southern and Eastern Africa Trade Information and Negotiations Institute</a:t>
            </a:r>
          </a:p>
        </p:txBody>
      </p:sp>
      <p:sp>
        <p:nvSpPr>
          <p:cNvPr id="7" name="Slide Number Placeholder 6"/>
          <p:cNvSpPr>
            <a:spLocks noGrp="1"/>
          </p:cNvSpPr>
          <p:nvPr>
            <p:ph type="sldNum" sz="quarter" idx="12"/>
          </p:nvPr>
        </p:nvSpPr>
        <p:spPr/>
        <p:txBody>
          <a:bodyPr/>
          <a:lstStyle/>
          <a:p>
            <a:fld id="{2C01474E-3CA1-4764-8D2A-020AA4256BE1}" type="slidenum">
              <a:rPr lang="en-CA" smtClean="0"/>
              <a:t>‹#›</a:t>
            </a:fld>
            <a:endParaRPr lang="en-CA"/>
          </a:p>
        </p:txBody>
      </p:sp>
    </p:spTree>
    <p:extLst>
      <p:ext uri="{BB962C8B-B14F-4D97-AF65-F5344CB8AC3E}">
        <p14:creationId xmlns:p14="http://schemas.microsoft.com/office/powerpoint/2010/main" val="32132566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39200" y="685800"/>
            <a:ext cx="2748115" cy="2743200"/>
          </a:xfrm>
          <a:noFill/>
        </p:spPr>
        <p:txBody>
          <a:bodyPr anchor="t">
            <a:noAutofit/>
          </a:bodyPr>
          <a:lstStyle/>
          <a:p>
            <a:r>
              <a:rPr lang="en-US"/>
              <a:t>Click to edit Master title style</a:t>
            </a:r>
          </a:p>
        </p:txBody>
      </p:sp>
      <p:sp>
        <p:nvSpPr>
          <p:cNvPr id="4" name="Picture Placeholder 3">
            <a:extLst>
              <a:ext uri="{FF2B5EF4-FFF2-40B4-BE49-F238E27FC236}">
                <a16:creationId xmlns:a16="http://schemas.microsoft.com/office/drawing/2014/main" id="{5487E718-4223-B4DB-C92A-99E891E642B8}"/>
              </a:ext>
            </a:extLst>
          </p:cNvPr>
          <p:cNvSpPr>
            <a:spLocks noGrp="1"/>
          </p:cNvSpPr>
          <p:nvPr>
            <p:ph type="pic" sz="quarter" idx="15"/>
          </p:nvPr>
        </p:nvSpPr>
        <p:spPr>
          <a:xfrm>
            <a:off x="0" y="0"/>
            <a:ext cx="8229600"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39200" y="3703320"/>
            <a:ext cx="2743201" cy="2476061"/>
          </a:xfrm>
          <a:noFill/>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39200" y="6343955"/>
            <a:ext cx="1404460" cy="365125"/>
          </a:xfrm>
          <a:noFill/>
        </p:spPr>
        <p:txBody>
          <a:bodyPr>
            <a:noAutofit/>
          </a:bodyPr>
          <a:lstStyle/>
          <a:p>
            <a:r>
              <a:rPr lang="en-GB"/>
              <a:t>Southern and Eastern Africa Trade Information and Negotiations Institute</a:t>
            </a:r>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a:noFill/>
        </p:spPr>
        <p:txBody>
          <a:bodyPr>
            <a:noAutofit/>
          </a:bodyPr>
          <a:lstStyle>
            <a:lvl1pPr>
              <a:defRPr>
                <a:solidFill>
                  <a:schemeClr val="tx1"/>
                </a:solidFill>
                <a:effectLst/>
              </a:defRPr>
            </a:lvl1pPr>
          </a:lstStyle>
          <a:p>
            <a:fld id="{BCF44B6F-72A5-4993-A02B-93309DABEBA6}" type="datetime1">
              <a:rPr lang="en-CA" smtClean="0"/>
              <a:t>2026-07-02</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noFill/>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911931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685800"/>
            <a:ext cx="2748114" cy="2743200"/>
          </a:xfrm>
        </p:spPr>
        <p:txBody>
          <a:bodyPr anchor="t">
            <a:noAutofit/>
          </a:bodyPr>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703320"/>
            <a:ext cx="2743200" cy="247606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5">
            <a:extLst>
              <a:ext uri="{FF2B5EF4-FFF2-40B4-BE49-F238E27FC236}">
                <a16:creationId xmlns:a16="http://schemas.microsoft.com/office/drawing/2014/main" id="{644F6AEF-CB45-AC6F-F205-7AB277670F4E}"/>
              </a:ext>
            </a:extLst>
          </p:cNvPr>
          <p:cNvSpPr>
            <a:spLocks noGrp="1"/>
          </p:cNvSpPr>
          <p:nvPr>
            <p:ph type="ftr" sz="quarter" idx="11"/>
          </p:nvPr>
        </p:nvSpPr>
        <p:spPr>
          <a:xfrm>
            <a:off x="615697" y="6343955"/>
            <a:ext cx="1404460" cy="365125"/>
          </a:xfrm>
        </p:spPr>
        <p:txBody>
          <a:bodyPr>
            <a:noAutofit/>
          </a:bodyPr>
          <a:lstStyle/>
          <a:p>
            <a:r>
              <a:rPr lang="en-GB"/>
              <a:t>Southern and Eastern Africa Trade Information and Negotiations Institute</a:t>
            </a:r>
            <a:endParaRPr lang="en-US"/>
          </a:p>
        </p:txBody>
      </p:sp>
      <p:sp>
        <p:nvSpPr>
          <p:cNvPr id="14" name="Date Placeholder 4">
            <a:extLst>
              <a:ext uri="{FF2B5EF4-FFF2-40B4-BE49-F238E27FC236}">
                <a16:creationId xmlns:a16="http://schemas.microsoft.com/office/drawing/2014/main" id="{980DDA2F-B408-A7AF-463F-3F6ED55C1A9C}"/>
              </a:ext>
            </a:extLst>
          </p:cNvPr>
          <p:cNvSpPr>
            <a:spLocks noGrp="1"/>
          </p:cNvSpPr>
          <p:nvPr>
            <p:ph type="dt" sz="half" idx="10"/>
          </p:nvPr>
        </p:nvSpPr>
        <p:spPr>
          <a:xfrm>
            <a:off x="2069019" y="6343955"/>
            <a:ext cx="854573" cy="365125"/>
          </a:xfrm>
        </p:spPr>
        <p:txBody>
          <a:bodyPr>
            <a:noAutofit/>
          </a:bodyPr>
          <a:lstStyle>
            <a:lvl1pPr>
              <a:defRPr>
                <a:solidFill>
                  <a:schemeClr val="tx1"/>
                </a:solidFill>
                <a:effectLst/>
              </a:defRPr>
            </a:lvl1pPr>
          </a:lstStyle>
          <a:p>
            <a:fld id="{8660D531-823B-4F78-96DA-6FA0157A1D6F}" type="datetime1">
              <a:rPr lang="en-CA" smtClean="0"/>
              <a:t>2026-07-02</a:t>
            </a:fld>
            <a:endParaRPr lang="en-US"/>
          </a:p>
        </p:txBody>
      </p:sp>
      <p:sp>
        <p:nvSpPr>
          <p:cNvPr id="16" name="Slide Number Placeholder 6">
            <a:extLst>
              <a:ext uri="{FF2B5EF4-FFF2-40B4-BE49-F238E27FC236}">
                <a16:creationId xmlns:a16="http://schemas.microsoft.com/office/drawing/2014/main" id="{9C6A3F52-E7A3-B732-2650-C47F8BE25FF4}"/>
              </a:ext>
            </a:extLst>
          </p:cNvPr>
          <p:cNvSpPr>
            <a:spLocks noGrp="1"/>
          </p:cNvSpPr>
          <p:nvPr>
            <p:ph type="sldNum" sz="quarter" idx="12"/>
          </p:nvPr>
        </p:nvSpPr>
        <p:spPr>
          <a:xfrm>
            <a:off x="2923593" y="6343955"/>
            <a:ext cx="429207" cy="365125"/>
          </a:xfrm>
        </p:spPr>
        <p:txBody>
          <a:bodyPr>
            <a:noAutofit/>
          </a:bodyPr>
          <a:lstStyle/>
          <a:p>
            <a:fld id="{AEAA3239-9EA4-4A65-A281-97F994456D9F}" type="slidenum">
              <a:rPr lang="en-US" smtClean="0"/>
              <a:t>‹#›</a:t>
            </a:fld>
            <a:endParaRPr lang="en-US"/>
          </a:p>
        </p:txBody>
      </p:sp>
      <p:sp>
        <p:nvSpPr>
          <p:cNvPr id="5" name="Picture Placeholder 3">
            <a:extLst>
              <a:ext uri="{FF2B5EF4-FFF2-40B4-BE49-F238E27FC236}">
                <a16:creationId xmlns:a16="http://schemas.microsoft.com/office/drawing/2014/main" id="{80894EEF-95B5-F8FE-9FBB-D5DFD413C066}"/>
              </a:ext>
            </a:extLst>
          </p:cNvPr>
          <p:cNvSpPr>
            <a:spLocks noGrp="1"/>
          </p:cNvSpPr>
          <p:nvPr>
            <p:ph type="pic" sz="quarter" idx="15"/>
          </p:nvPr>
        </p:nvSpPr>
        <p:spPr>
          <a:xfrm>
            <a:off x="3962400" y="0"/>
            <a:ext cx="8229600"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1093234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4343400"/>
            <a:ext cx="4019522" cy="1159931"/>
          </a:xfrm>
        </p:spPr>
        <p:txBody>
          <a:bodyPr anchor="t">
            <a:noAutofit/>
          </a:bodyPr>
          <a:lstStyle>
            <a:lvl1pPr>
              <a:defRPr sz="5400"/>
            </a:lvl1pPr>
          </a:lstStyle>
          <a:p>
            <a:r>
              <a:rPr lang="en-US"/>
              <a:t>Click to edit Master title style</a:t>
            </a:r>
          </a:p>
        </p:txBody>
      </p:sp>
      <p:sp>
        <p:nvSpPr>
          <p:cNvPr id="4" name="Picture Placeholder 3">
            <a:extLst>
              <a:ext uri="{FF2B5EF4-FFF2-40B4-BE49-F238E27FC236}">
                <a16:creationId xmlns:a16="http://schemas.microsoft.com/office/drawing/2014/main" id="{0E0CE544-3552-FE00-5B00-942E522A2A5A}"/>
              </a:ext>
            </a:extLst>
          </p:cNvPr>
          <p:cNvSpPr>
            <a:spLocks noGrp="1"/>
          </p:cNvSpPr>
          <p:nvPr>
            <p:ph type="pic" sz="quarter" idx="15"/>
          </p:nvPr>
        </p:nvSpPr>
        <p:spPr>
          <a:xfrm>
            <a:off x="0" y="0"/>
            <a:ext cx="12192000" cy="38862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81600" y="4343400"/>
            <a:ext cx="6400800" cy="115993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GB"/>
              <a:t>Southern and Eastern Africa Trade Information and Negotiations Institute</a:t>
            </a:r>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F4BEC7A9-4F91-42CE-8ACD-1038AEFE1FD8}" type="datetime1">
              <a:rPr lang="en-CA" smtClean="0"/>
              <a:t>2026-07-02</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7982483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86200"/>
            <a:ext cx="3044954" cy="2245126"/>
          </a:xfrm>
        </p:spPr>
        <p:txBody>
          <a:bodyPr anchor="b">
            <a:noAutofit/>
          </a:bodyPr>
          <a:lstStyle>
            <a:lvl1pPr>
              <a:defRPr sz="54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43331"/>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7200" y="3886200"/>
            <a:ext cx="7315199" cy="2245127"/>
          </a:xfrm>
        </p:spPr>
        <p:txBody>
          <a:bodyPr vert="horz" lIns="91440" tIns="45720" rIns="91440" bIns="45720" rtlCol="0">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GB"/>
              <a:t>Southern and Eastern Africa Trade Information and Negotiations Institute</a:t>
            </a:r>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5F37C4E3-7457-4F2C-911D-55425C468A17}" type="datetime1">
              <a:rPr lang="en-CA" smtClean="0"/>
              <a:t>2026-07-02</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003719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3044954" cy="2035724"/>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59158" y="685800"/>
            <a:ext cx="7315199" cy="2014665"/>
          </a:xfrm>
        </p:spPr>
        <p:txBody>
          <a:bodyPr vert="horz" lIns="91440" tIns="45720" rIns="91440" bIns="45720" rtlCol="0" anchor="b">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2896372"/>
            <a:ext cx="2791027" cy="365125"/>
          </a:xfrm>
        </p:spPr>
        <p:txBody>
          <a:bodyPr>
            <a:noAutofit/>
          </a:bodyPr>
          <a:lstStyle/>
          <a:p>
            <a:r>
              <a:rPr lang="en-GB"/>
              <a:t>Southern and Eastern Africa Trade Information and Negotiations Institute</a:t>
            </a:r>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2896372"/>
            <a:ext cx="1559379" cy="365125"/>
          </a:xfrm>
        </p:spPr>
        <p:txBody>
          <a:bodyPr>
            <a:noAutofit/>
          </a:bodyPr>
          <a:lstStyle/>
          <a:p>
            <a:fld id="{6C842C32-1F2E-4C25-972F-37FA3704110D}" type="datetime1">
              <a:rPr lang="en-CA" smtClean="0"/>
              <a:t>2026-07-02</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2896372"/>
            <a:ext cx="429207" cy="365125"/>
          </a:xfrm>
        </p:spPr>
        <p:txBody>
          <a:bodyPr>
            <a:noAutofit/>
          </a:bodyPr>
          <a:lstStyle/>
          <a:p>
            <a:fld id="{AEAA3239-9EA4-4A65-A281-97F994456D9F}" type="slidenum">
              <a:rPr lang="en-US" smtClean="0"/>
              <a:t>‹#›</a:t>
            </a:fld>
            <a:endParaRPr lang="en-US"/>
          </a:p>
        </p:txBody>
      </p:sp>
      <p:sp>
        <p:nvSpPr>
          <p:cNvPr id="3" name="Picture Placeholder 10">
            <a:extLst>
              <a:ext uri="{FF2B5EF4-FFF2-40B4-BE49-F238E27FC236}">
                <a16:creationId xmlns:a16="http://schemas.microsoft.com/office/drawing/2014/main" id="{4178283B-8F20-CAA0-928D-318B857F9592}"/>
              </a:ext>
            </a:extLst>
          </p:cNvPr>
          <p:cNvSpPr>
            <a:spLocks noGrp="1"/>
          </p:cNvSpPr>
          <p:nvPr>
            <p:ph type="pic" sz="quarter" idx="13" hasCustomPrompt="1"/>
          </p:nvPr>
        </p:nvSpPr>
        <p:spPr>
          <a:xfrm>
            <a:off x="-1" y="3414669"/>
            <a:ext cx="12192000" cy="3443331"/>
          </a:xfrm>
          <a:blipFill>
            <a:blip r:embed="rId2">
              <a:alphaModFix amt="60000"/>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2781914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Picture 1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8"/>
            <a:ext cx="5483353" cy="1388318"/>
          </a:xfrm>
        </p:spPr>
        <p:txBody>
          <a:bodyPr anchor="b">
            <a:noAutofit/>
          </a:body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2651760"/>
            <a:ext cx="5483352" cy="352185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4AB12E0E-A617-768A-7E0E-472481185B12}"/>
              </a:ext>
            </a:extLst>
          </p:cNvPr>
          <p:cNvSpPr>
            <a:spLocks noGrp="1"/>
          </p:cNvSpPr>
          <p:nvPr>
            <p:ph type="pic" sz="quarter" idx="18"/>
          </p:nvPr>
        </p:nvSpPr>
        <p:spPr>
          <a:xfrm>
            <a:off x="6717792" y="685807"/>
            <a:ext cx="4864608" cy="5486377"/>
          </a:xfrm>
          <a:blipFill>
            <a:blip r:embed="rId2">
              <a:alphaModFix amt="60000"/>
            </a:blip>
            <a:stretch>
              <a:fillRect/>
            </a:stretch>
          </a:blipFill>
        </p:spPr>
        <p:txBody>
          <a:bodyPr/>
          <a:lstStyle/>
          <a:p>
            <a:endParaRPr lang="en-US"/>
          </a:p>
        </p:txBody>
      </p:sp>
      <p:cxnSp>
        <p:nvCxnSpPr>
          <p:cNvPr id="3" name="Straight Connector 2">
            <a:extLst>
              <a:ext uri="{FF2B5EF4-FFF2-40B4-BE49-F238E27FC236}">
                <a16:creationId xmlns:a16="http://schemas.microsoft.com/office/drawing/2014/main" id="{EC1D70B4-629A-1A3A-D1BB-D35C3AED4BAD}"/>
              </a:ext>
            </a:extLst>
          </p:cNvPr>
          <p:cNvCxnSpPr>
            <a:cxnSpLocks/>
          </p:cNvCxnSpPr>
          <p:nvPr userDrawn="1"/>
        </p:nvCxnSpPr>
        <p:spPr>
          <a:xfrm>
            <a:off x="609600" y="236222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8F922763-A12B-44C2-4F2D-AAD3B317EC9A}"/>
              </a:ext>
            </a:extLst>
          </p:cNvPr>
          <p:cNvSpPr>
            <a:spLocks noGrp="1"/>
          </p:cNvSpPr>
          <p:nvPr>
            <p:ph type="ftr" sz="quarter" idx="15"/>
          </p:nvPr>
        </p:nvSpPr>
        <p:spPr>
          <a:xfrm>
            <a:off x="612647" y="6343955"/>
            <a:ext cx="2805405" cy="365125"/>
          </a:xfrm>
        </p:spPr>
        <p:txBody>
          <a:bodyPr>
            <a:noAutofit/>
          </a:bodyPr>
          <a:lstStyle/>
          <a:p>
            <a:r>
              <a:rPr lang="en-GB"/>
              <a:t>Southern and Eastern Africa Trade Information and Negotiations Institute</a:t>
            </a:r>
            <a:endParaRPr lang="en-US"/>
          </a:p>
        </p:txBody>
      </p:sp>
      <p:sp>
        <p:nvSpPr>
          <p:cNvPr id="11" name="Date Placeholder 6">
            <a:extLst>
              <a:ext uri="{FF2B5EF4-FFF2-40B4-BE49-F238E27FC236}">
                <a16:creationId xmlns:a16="http://schemas.microsoft.com/office/drawing/2014/main" id="{88D44AB0-B4BD-5097-DB6C-0B96B75B1DA6}"/>
              </a:ext>
            </a:extLst>
          </p:cNvPr>
          <p:cNvSpPr>
            <a:spLocks noGrp="1"/>
          </p:cNvSpPr>
          <p:nvPr>
            <p:ph type="dt" sz="half" idx="19"/>
          </p:nvPr>
        </p:nvSpPr>
        <p:spPr>
          <a:xfrm>
            <a:off x="8893929" y="6343955"/>
            <a:ext cx="2202644" cy="365125"/>
          </a:xfrm>
        </p:spPr>
        <p:txBody>
          <a:bodyPr>
            <a:noAutofit/>
          </a:bodyPr>
          <a:lstStyle/>
          <a:p>
            <a:fld id="{B5FE12B8-595C-4428-A26D-076D77515F50}" type="datetime1">
              <a:rPr lang="en-CA" smtClean="0"/>
              <a:t>2026-07-02</a:t>
            </a:fld>
            <a:endParaRPr lang="en-US"/>
          </a:p>
        </p:txBody>
      </p:sp>
      <p:sp>
        <p:nvSpPr>
          <p:cNvPr id="14" name="Slide Number Placeholder 8">
            <a:extLst>
              <a:ext uri="{FF2B5EF4-FFF2-40B4-BE49-F238E27FC236}">
                <a16:creationId xmlns:a16="http://schemas.microsoft.com/office/drawing/2014/main" id="{8EA9CC9C-E71E-C316-0680-F4BD6EDC87C1}"/>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08085768"/>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9753" cy="898525"/>
          </a:xfrm>
        </p:spPr>
        <p:txBody>
          <a:bodyPr anchor="b">
            <a:noAutofit/>
          </a:bodyPr>
          <a:lstStyle/>
          <a:p>
            <a:r>
              <a:rPr lang="en-US"/>
              <a:t>Click to edit Master title style</a:t>
            </a:r>
          </a:p>
        </p:txBody>
      </p:sp>
      <p:cxnSp>
        <p:nvCxnSpPr>
          <p:cNvPr id="7" name="Straight Connector 6">
            <a:extLst>
              <a:ext uri="{FF2B5EF4-FFF2-40B4-BE49-F238E27FC236}">
                <a16:creationId xmlns:a16="http://schemas.microsoft.com/office/drawing/2014/main" id="{54E15E62-FEF2-298A-EC8D-72D59188CB27}"/>
              </a:ext>
            </a:extLst>
          </p:cNvPr>
          <p:cNvCxnSpPr>
            <a:cxnSpLocks/>
          </p:cNvCxnSpPr>
          <p:nvPr userDrawn="1"/>
        </p:nvCxnSpPr>
        <p:spPr>
          <a:xfrm>
            <a:off x="609600" y="1905000"/>
            <a:ext cx="109728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9600" y="2286012"/>
            <a:ext cx="5479474" cy="298765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C4892D5B-0772-8929-54F9-AA16EED38E2B}"/>
              </a:ext>
            </a:extLst>
          </p:cNvPr>
          <p:cNvSpPr>
            <a:spLocks noGrp="1"/>
          </p:cNvSpPr>
          <p:nvPr>
            <p:ph type="pic" sz="quarter" idx="18"/>
          </p:nvPr>
        </p:nvSpPr>
        <p:spPr>
          <a:xfrm>
            <a:off x="6715575" y="2285301"/>
            <a:ext cx="4863778" cy="3886188"/>
          </a:xfrm>
          <a:blipFill>
            <a:blip r:embed="rId2">
              <a:alphaModFix amt="60000"/>
            </a:blip>
            <a:stretch>
              <a:fillRect/>
            </a:stretch>
          </a:blipFill>
        </p:spPr>
        <p:txBody>
          <a:bodyPr/>
          <a:lstStyle/>
          <a:p>
            <a:endParaRPr lang="en-US"/>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p:spPr>
        <p:txBody>
          <a:bodyPr>
            <a:noAutofit/>
          </a:bodyPr>
          <a:lstStyle/>
          <a:p>
            <a:r>
              <a:rPr lang="en-GB"/>
              <a:t>Southern and Eastern Africa Trade Information and Negotiations Institute</a:t>
            </a:r>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p:spPr>
        <p:txBody>
          <a:bodyPr>
            <a:noAutofit/>
          </a:bodyPr>
          <a:lstStyle/>
          <a:p>
            <a:fld id="{5C263611-BEEF-4D29-A226-0E1547D02E1E}" type="datetime1">
              <a:rPr lang="en-CA" smtClean="0"/>
              <a:t>2026-07-02</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8447988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89903" y="685807"/>
            <a:ext cx="5486400" cy="1388302"/>
          </a:xfrm>
        </p:spPr>
        <p:txBody>
          <a:bodyPr anchor="b">
            <a:noAutofit/>
          </a:bodyPr>
          <a:lstStyle/>
          <a:p>
            <a:r>
              <a:rPr lang="en-US"/>
              <a:t>Click to edit Master title style</a:t>
            </a:r>
          </a:p>
        </p:txBody>
      </p:sp>
      <p:sp>
        <p:nvSpPr>
          <p:cNvPr id="16" name="Picture Placeholder 5">
            <a:extLst>
              <a:ext uri="{FF2B5EF4-FFF2-40B4-BE49-F238E27FC236}">
                <a16:creationId xmlns:a16="http://schemas.microsoft.com/office/drawing/2014/main" id="{3F8ACB4F-E132-97B5-797E-ADFB9AC83456}"/>
              </a:ext>
            </a:extLst>
          </p:cNvPr>
          <p:cNvSpPr>
            <a:spLocks noGrp="1"/>
          </p:cNvSpPr>
          <p:nvPr>
            <p:ph type="pic" sz="quarter" idx="18"/>
          </p:nvPr>
        </p:nvSpPr>
        <p:spPr>
          <a:xfrm>
            <a:off x="616658" y="685807"/>
            <a:ext cx="4864608" cy="5486377"/>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89903" y="2650330"/>
            <a:ext cx="5486400" cy="3521854"/>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60415657-C9CC-A8DC-C841-09A42AC901EC}"/>
              </a:ext>
            </a:extLst>
          </p:cNvPr>
          <p:cNvCxnSpPr>
            <a:cxnSpLocks/>
          </p:cNvCxnSpPr>
          <p:nvPr userDrawn="1"/>
        </p:nvCxnSpPr>
        <p:spPr>
          <a:xfrm>
            <a:off x="6089903" y="236221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7">
            <a:extLst>
              <a:ext uri="{FF2B5EF4-FFF2-40B4-BE49-F238E27FC236}">
                <a16:creationId xmlns:a16="http://schemas.microsoft.com/office/drawing/2014/main" id="{D65827FC-FBF0-2A7B-2AE9-11D916DB970C}"/>
              </a:ext>
            </a:extLst>
          </p:cNvPr>
          <p:cNvSpPr>
            <a:spLocks noGrp="1"/>
          </p:cNvSpPr>
          <p:nvPr>
            <p:ph type="ftr" sz="quarter" idx="15"/>
          </p:nvPr>
        </p:nvSpPr>
        <p:spPr>
          <a:xfrm>
            <a:off x="612647" y="6343955"/>
            <a:ext cx="2805405" cy="365125"/>
          </a:xfrm>
        </p:spPr>
        <p:txBody>
          <a:bodyPr>
            <a:noAutofit/>
          </a:bodyPr>
          <a:lstStyle/>
          <a:p>
            <a:r>
              <a:rPr lang="en-GB"/>
              <a:t>Southern and Eastern Africa Trade Information and Negotiations Institute</a:t>
            </a:r>
            <a:endParaRPr lang="en-US"/>
          </a:p>
        </p:txBody>
      </p:sp>
      <p:sp>
        <p:nvSpPr>
          <p:cNvPr id="3" name="Date Placeholder 6">
            <a:extLst>
              <a:ext uri="{FF2B5EF4-FFF2-40B4-BE49-F238E27FC236}">
                <a16:creationId xmlns:a16="http://schemas.microsoft.com/office/drawing/2014/main" id="{7D3F37AD-0904-9EC0-EFEE-899B457A4536}"/>
              </a:ext>
            </a:extLst>
          </p:cNvPr>
          <p:cNvSpPr>
            <a:spLocks noGrp="1"/>
          </p:cNvSpPr>
          <p:nvPr>
            <p:ph type="dt" sz="half" idx="19"/>
          </p:nvPr>
        </p:nvSpPr>
        <p:spPr>
          <a:xfrm>
            <a:off x="8893929" y="6343955"/>
            <a:ext cx="2202644" cy="365125"/>
          </a:xfrm>
        </p:spPr>
        <p:txBody>
          <a:bodyPr>
            <a:noAutofit/>
          </a:bodyPr>
          <a:lstStyle/>
          <a:p>
            <a:fld id="{5AE86FBD-E519-48A7-9DC8-ECAC2449AE0A}" type="datetime1">
              <a:rPr lang="en-CA" smtClean="0"/>
              <a:t>2026-07-02</a:t>
            </a:fld>
            <a:endParaRPr lang="en-US"/>
          </a:p>
        </p:txBody>
      </p:sp>
      <p:sp>
        <p:nvSpPr>
          <p:cNvPr id="6" name="Slide Number Placeholder 8">
            <a:extLst>
              <a:ext uri="{FF2B5EF4-FFF2-40B4-BE49-F238E27FC236}">
                <a16:creationId xmlns:a16="http://schemas.microsoft.com/office/drawing/2014/main" id="{655EC9E8-1A84-6C33-ADB3-D40020F50907}"/>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9131666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64763" cy="1426798"/>
          </a:xfrm>
        </p:spPr>
        <p:txBody>
          <a:bodyPr anchor="b">
            <a:noAutofit/>
          </a:bodyPr>
          <a:lstStyle>
            <a:lvl1pPr>
              <a:defRPr sz="5400"/>
            </a:lvl1pPr>
          </a:lstStyle>
          <a:p>
            <a:r>
              <a:rPr lang="en-US"/>
              <a:t>Click to edit Master title style</a:t>
            </a:r>
          </a:p>
        </p:txBody>
      </p:sp>
      <p:sp>
        <p:nvSpPr>
          <p:cNvPr id="4" name="Picture Placeholder 3">
            <a:extLst>
              <a:ext uri="{FF2B5EF4-FFF2-40B4-BE49-F238E27FC236}">
                <a16:creationId xmlns:a16="http://schemas.microsoft.com/office/drawing/2014/main" id="{45580E71-5349-7975-EE00-1D48FBB45527}"/>
              </a:ext>
            </a:extLst>
          </p:cNvPr>
          <p:cNvSpPr>
            <a:spLocks noGrp="1"/>
          </p:cNvSpPr>
          <p:nvPr>
            <p:ph type="pic" sz="quarter" idx="15"/>
          </p:nvPr>
        </p:nvSpPr>
        <p:spPr>
          <a:xfrm>
            <a:off x="609599" y="2514600"/>
            <a:ext cx="4564763" cy="3636598"/>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790060" y="685800"/>
            <a:ext cx="5792341" cy="5465398"/>
          </a:xfrm>
        </p:spPr>
        <p:txBody>
          <a:bodyPr anchor="b">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GB"/>
              <a:t>Southern and Eastern Africa Trade Information and Negotiations Institute</a:t>
            </a:r>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31E8F39C-3B3F-4697-8BCE-0209F238E781}" type="datetime1">
              <a:rPr lang="en-CA" smtClean="0"/>
              <a:t>2026-07-02</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701897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891102"/>
          </a:xfrm>
        </p:spPr>
        <p:txBody>
          <a:bodyPr anchor="b">
            <a:noAutofit/>
          </a:bodyPr>
          <a:lstStyle>
            <a:lvl1pPr>
              <a:defRPr sz="5400"/>
            </a:lvl1pPr>
          </a:lstStyle>
          <a:p>
            <a:r>
              <a:rPr lang="en-US"/>
              <a:t>Click to edit Master title style</a:t>
            </a:r>
          </a:p>
        </p:txBody>
      </p:sp>
      <p:sp>
        <p:nvSpPr>
          <p:cNvPr id="9" name="Picture Placeholder 8">
            <a:extLst>
              <a:ext uri="{FF2B5EF4-FFF2-40B4-BE49-F238E27FC236}">
                <a16:creationId xmlns:a16="http://schemas.microsoft.com/office/drawing/2014/main" id="{2EC4665C-5805-BDA9-0EA4-387D86C88ABA}"/>
              </a:ext>
            </a:extLst>
          </p:cNvPr>
          <p:cNvSpPr>
            <a:spLocks noGrp="1"/>
          </p:cNvSpPr>
          <p:nvPr>
            <p:ph type="pic" sz="quarter" idx="15"/>
          </p:nvPr>
        </p:nvSpPr>
        <p:spPr>
          <a:xfrm>
            <a:off x="612647" y="2057400"/>
            <a:ext cx="2740153" cy="4091502"/>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3810001" y="2057400"/>
            <a:ext cx="7766302" cy="4091502"/>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GB"/>
              <a:t>Southern and Eastern Africa Trade Information and Negotiations Institute</a:t>
            </a:r>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83795F44-6AFB-400C-A313-34BE0D27C990}" type="datetime1">
              <a:rPr lang="en-CA" smtClean="0"/>
              <a:t>2026-07-02</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67524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3D2A22-4AC0-4B35-AD24-5FDC464FDB75}" type="datetime1">
              <a:rPr lang="en-CA" smtClean="0"/>
              <a:t>2026-07-02</a:t>
            </a:fld>
            <a:endParaRPr lang="en-CA"/>
          </a:p>
        </p:txBody>
      </p:sp>
      <p:sp>
        <p:nvSpPr>
          <p:cNvPr id="8" name="Footer Placeholder 7"/>
          <p:cNvSpPr>
            <a:spLocks noGrp="1"/>
          </p:cNvSpPr>
          <p:nvPr>
            <p:ph type="ftr" sz="quarter" idx="11"/>
          </p:nvPr>
        </p:nvSpPr>
        <p:spPr/>
        <p:txBody>
          <a:bodyPr/>
          <a:lstStyle/>
          <a:p>
            <a:r>
              <a:rPr lang="en-CA"/>
              <a:t>Southern and Eastern Africa Trade Information and Negotiations Institute</a:t>
            </a:r>
          </a:p>
        </p:txBody>
      </p:sp>
      <p:sp>
        <p:nvSpPr>
          <p:cNvPr id="9" name="Slide Number Placeholder 8"/>
          <p:cNvSpPr>
            <a:spLocks noGrp="1"/>
          </p:cNvSpPr>
          <p:nvPr>
            <p:ph type="sldNum" sz="quarter" idx="12"/>
          </p:nvPr>
        </p:nvSpPr>
        <p:spPr/>
        <p:txBody>
          <a:bodyPr/>
          <a:lstStyle/>
          <a:p>
            <a:fld id="{2C01474E-3CA1-4764-8D2A-020AA4256BE1}" type="slidenum">
              <a:rPr lang="en-CA" smtClean="0"/>
              <a:t>‹#›</a:t>
            </a:fld>
            <a:endParaRPr lang="en-CA"/>
          </a:p>
        </p:txBody>
      </p:sp>
    </p:spTree>
    <p:extLst>
      <p:ext uri="{BB962C8B-B14F-4D97-AF65-F5344CB8AC3E}">
        <p14:creationId xmlns:p14="http://schemas.microsoft.com/office/powerpoint/2010/main" val="2351518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umber Large">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1DA757D-A9AE-985A-6EEE-C02E46D45DC9}"/>
              </a:ext>
            </a:extLst>
          </p:cNvPr>
          <p:cNvSpPr/>
          <p:nvPr/>
        </p:nvSpPr>
        <p:spPr>
          <a:xfrm>
            <a:off x="11250895" y="43434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4"/>
            </a:solidFill>
            <a:prstDash val="solid"/>
            <a:miter/>
          </a:ln>
        </p:spPr>
        <p:txBody>
          <a:bodyPr rtlCol="0" anchor="ctr"/>
          <a:lstStyle/>
          <a:p>
            <a:pPr algn="l" rtl="0"/>
            <a:endParaRPr lang="en-US"/>
          </a:p>
        </p:txBody>
      </p:sp>
      <p:sp>
        <p:nvSpPr>
          <p:cNvPr id="8" name="Freeform: Shape 7">
            <a:extLst>
              <a:ext uri="{FF2B5EF4-FFF2-40B4-BE49-F238E27FC236}">
                <a16:creationId xmlns:a16="http://schemas.microsoft.com/office/drawing/2014/main" id="{271E517F-7D77-FEA1-94A2-D8522A1BF181}"/>
              </a:ext>
            </a:extLst>
          </p:cNvPr>
          <p:cNvSpPr/>
          <p:nvPr/>
        </p:nvSpPr>
        <p:spPr>
          <a:xfrm>
            <a:off x="685800" y="46938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4"/>
            </a:solidFill>
            <a:prstDash val="solid"/>
            <a:miter/>
          </a:ln>
        </p:spPr>
        <p:txBody>
          <a:bodyPr rtlCol="0" anchor="ctr"/>
          <a:lstStyle/>
          <a:p>
            <a:pPr algn="l" rtl="0"/>
            <a:endParaRPr lang="en-US"/>
          </a:p>
        </p:txBody>
      </p:sp>
      <p:sp>
        <p:nvSpPr>
          <p:cNvPr id="11" name="Freeform: Shape 10">
            <a:extLst>
              <a:ext uri="{FF2B5EF4-FFF2-40B4-BE49-F238E27FC236}">
                <a16:creationId xmlns:a16="http://schemas.microsoft.com/office/drawing/2014/main" id="{562EAE4C-19D0-A0E4-1FDC-967BD2694E6F}"/>
              </a:ext>
            </a:extLst>
          </p:cNvPr>
          <p:cNvSpPr/>
          <p:nvPr/>
        </p:nvSpPr>
        <p:spPr>
          <a:xfrm>
            <a:off x="10998565" y="44258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4"/>
            </a:solidFill>
            <a:prstDash val="solid"/>
            <a:miter/>
          </a:ln>
        </p:spPr>
        <p:txBody>
          <a:bodyPr rtlCol="0" anchor="ctr"/>
          <a:lstStyle/>
          <a:p>
            <a:pPr algn="l" rtl="0"/>
            <a:endParaRPr lang="en-US"/>
          </a:p>
        </p:txBody>
      </p:sp>
      <p:sp>
        <p:nvSpPr>
          <p:cNvPr id="12" name="Freeform: Shape 11">
            <a:extLst>
              <a:ext uri="{FF2B5EF4-FFF2-40B4-BE49-F238E27FC236}">
                <a16:creationId xmlns:a16="http://schemas.microsoft.com/office/drawing/2014/main" id="{77E35C93-E0FF-6186-7502-985D78DA9B28}"/>
              </a:ext>
            </a:extLst>
          </p:cNvPr>
          <p:cNvSpPr/>
          <p:nvPr/>
        </p:nvSpPr>
        <p:spPr>
          <a:xfrm>
            <a:off x="10976145" y="44258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4"/>
            </a:solidFill>
            <a:prstDash val="solid"/>
            <a:miter/>
          </a:ln>
        </p:spPr>
        <p:txBody>
          <a:bodyPr rtlCol="0" anchor="ctr"/>
          <a:lstStyle/>
          <a:p>
            <a:pPr algn="l" rtl="0"/>
            <a:endParaRPr lang="en-US"/>
          </a:p>
        </p:txBody>
      </p:sp>
      <p:sp>
        <p:nvSpPr>
          <p:cNvPr id="15" name="Title 14">
            <a:extLst>
              <a:ext uri="{FF2B5EF4-FFF2-40B4-BE49-F238E27FC236}">
                <a16:creationId xmlns:a16="http://schemas.microsoft.com/office/drawing/2014/main" id="{D4E889F8-D8CB-1564-17A8-26A2F4258445}"/>
              </a:ext>
            </a:extLst>
          </p:cNvPr>
          <p:cNvSpPr>
            <a:spLocks noGrp="1"/>
          </p:cNvSpPr>
          <p:nvPr>
            <p:ph type="title"/>
          </p:nvPr>
        </p:nvSpPr>
        <p:spPr>
          <a:xfrm>
            <a:off x="612649" y="502546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3" name="Content Placeholder 12">
            <a:extLst>
              <a:ext uri="{FF2B5EF4-FFF2-40B4-BE49-F238E27FC236}">
                <a16:creationId xmlns:a16="http://schemas.microsoft.com/office/drawing/2014/main" id="{13B51AE5-91E2-069A-7DF2-EB394DA25E2D}"/>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lgn="l" rtl="0">
              <a:defRPr>
                <a:solidFill>
                  <a:schemeClr val="tx1"/>
                </a:solidFill>
              </a:defRPr>
            </a:lvl1pPr>
          </a:lstStyle>
          <a:p>
            <a:r>
              <a:rPr lang="en-GB"/>
              <a:t>Southern and Eastern Africa Trade Information and Negotiations Institute</a:t>
            </a:r>
            <a:endParaRPr lang="en-US"/>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lgn="r" rtl="0">
              <a:defRPr>
                <a:solidFill>
                  <a:schemeClr val="tx1"/>
                </a:solidFill>
              </a:defRPr>
            </a:lvl1pPr>
          </a:lstStyle>
          <a:p>
            <a:fld id="{74AE7792-B95E-46FD-BCE5-4B23184BCB45}" type="datetime1">
              <a:rPr lang="en-CA" smtClean="0"/>
              <a:t>2026-07-02</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lgn="r" rtl="0">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515378237"/>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FE73F6F-B481-328B-CE64-8485DC66B8EA}"/>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57D968F-BFC6-694E-9A7C-A113E7DEBF65}"/>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77A14AD-A403-0816-9FED-F4E7BB405B17}"/>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C5DE6E3-5C5B-04A2-6D84-63D852F6062A}"/>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13" name="Title 12">
            <a:extLst>
              <a:ext uri="{FF2B5EF4-FFF2-40B4-BE49-F238E27FC236}">
                <a16:creationId xmlns:a16="http://schemas.microsoft.com/office/drawing/2014/main" id="{6D258FD5-5B6B-DBB1-0F00-D02C71197F95}"/>
              </a:ext>
            </a:extLst>
          </p:cNvPr>
          <p:cNvSpPr>
            <a:spLocks noGrp="1"/>
          </p:cNvSpPr>
          <p:nvPr>
            <p:ph type="title"/>
          </p:nvPr>
        </p:nvSpPr>
        <p:spPr>
          <a:xfrm>
            <a:off x="612648" y="4859867"/>
            <a:ext cx="9144000" cy="1097280"/>
          </a:xfrm>
        </p:spPr>
        <p:txBody>
          <a:bodyPr anchor="t">
            <a:normAutofit/>
          </a:bodyPr>
          <a:lstStyle>
            <a:lvl1pPr>
              <a:lnSpc>
                <a:spcPct val="110000"/>
              </a:lnSpc>
              <a:defRPr sz="1800" cap="none" baseline="0"/>
            </a:lvl1pPr>
          </a:lstStyle>
          <a:p>
            <a:r>
              <a:rPr lang="en-US"/>
              <a:t>Click to edit Master title style</a:t>
            </a:r>
          </a:p>
        </p:txBody>
      </p:sp>
      <p:sp>
        <p:nvSpPr>
          <p:cNvPr id="8" name="Content Placeholder 12">
            <a:extLst>
              <a:ext uri="{FF2B5EF4-FFF2-40B4-BE49-F238E27FC236}">
                <a16:creationId xmlns:a16="http://schemas.microsoft.com/office/drawing/2014/main" id="{196BB08E-5668-89FF-C0AE-D8A83C783F77}"/>
              </a:ext>
            </a:extLst>
          </p:cNvPr>
          <p:cNvSpPr>
            <a:spLocks noGrp="1"/>
          </p:cNvSpPr>
          <p:nvPr>
            <p:ph sz="quarter" idx="15" hasCustomPrompt="1"/>
          </p:nvPr>
        </p:nvSpPr>
        <p:spPr>
          <a:xfrm>
            <a:off x="582484" y="1600199"/>
            <a:ext cx="9171115" cy="3259668"/>
          </a:xfrm>
        </p:spPr>
        <p:txBody>
          <a:bodyPr anchor="ctr">
            <a:noAutofit/>
          </a:bodyPr>
          <a:lstStyle>
            <a:lvl1pPr>
              <a:lnSpc>
                <a:spcPct val="90000"/>
              </a:lnSpc>
              <a:defRPr sz="280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defRPr>
                <a:solidFill>
                  <a:schemeClr val="tx1"/>
                </a:solidFill>
              </a:defRPr>
            </a:lvl1pPr>
          </a:lstStyle>
          <a:p>
            <a:r>
              <a:rPr lang="en-GB"/>
              <a:t>Southern and Eastern Africa Trade Information and Negotiations Institute</a:t>
            </a:r>
            <a:endParaRPr lang="en-US"/>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defRPr>
                <a:solidFill>
                  <a:schemeClr val="tx1"/>
                </a:solidFill>
              </a:defRPr>
            </a:lvl1pPr>
          </a:lstStyle>
          <a:p>
            <a:fld id="{7E708736-0030-419C-929A-B8F1956D8DF1}" type="datetime1">
              <a:rPr lang="en-CA" smtClean="0"/>
              <a:t>2026-07-02</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6447600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accent1">
            <a:lumMod val="50000"/>
          </a:schemeClr>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32C402C-8B4C-3690-6875-FE157681B853}"/>
              </a:ext>
            </a:extLst>
          </p:cNvPr>
          <p:cNvSpPr>
            <a:spLocks noGrp="1"/>
          </p:cNvSpPr>
          <p:nvPr>
            <p:ph type="title"/>
          </p:nvPr>
        </p:nvSpPr>
        <p:spPr>
          <a:xfrm>
            <a:off x="612648" y="525780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4" name="Content Placeholder 12">
            <a:extLst>
              <a:ext uri="{FF2B5EF4-FFF2-40B4-BE49-F238E27FC236}">
                <a16:creationId xmlns:a16="http://schemas.microsoft.com/office/drawing/2014/main" id="{C80DC0CF-9044-3D55-7D8F-4CD97232E3E8}"/>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p>
            <a:r>
              <a:rPr lang="en-GB"/>
              <a:t>Southern and Eastern Africa Trade Information and Negotiations Institute</a:t>
            </a:r>
            <a:endParaRPr lang="en-US"/>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p>
            <a:fld id="{B26EC3C7-52BD-4736-85BF-D2876D402AC8}" type="datetime1">
              <a:rPr lang="en-CA" smtClean="0"/>
              <a:t>2026-07-02</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6" name="Freeform: Shape 5">
            <a:extLst>
              <a:ext uri="{FF2B5EF4-FFF2-40B4-BE49-F238E27FC236}">
                <a16:creationId xmlns:a16="http://schemas.microsoft.com/office/drawing/2014/main" id="{1B480B90-B64C-0559-ACB2-7DBB57135C77}"/>
              </a:ext>
            </a:extLst>
          </p:cNvPr>
          <p:cNvSpPr/>
          <p:nvPr/>
        </p:nvSpPr>
        <p:spPr>
          <a:xfrm>
            <a:off x="11250895" y="456206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2"/>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D2E866D-D29F-1CC5-14B2-BB24F10745FE}"/>
              </a:ext>
            </a:extLst>
          </p:cNvPr>
          <p:cNvSpPr/>
          <p:nvPr/>
        </p:nvSpPr>
        <p:spPr>
          <a:xfrm>
            <a:off x="685800" y="491255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FA0DC7F-E416-CA3E-E389-945D5FA32CC9}"/>
              </a:ext>
            </a:extLst>
          </p:cNvPr>
          <p:cNvSpPr/>
          <p:nvPr/>
        </p:nvSpPr>
        <p:spPr>
          <a:xfrm>
            <a:off x="10998565" y="464449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2D9CC5C-2252-AB09-49B5-FD1BE0E74E30}"/>
              </a:ext>
            </a:extLst>
          </p:cNvPr>
          <p:cNvSpPr/>
          <p:nvPr/>
        </p:nvSpPr>
        <p:spPr>
          <a:xfrm>
            <a:off x="10976145" y="464449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2"/>
            </a:solidFill>
            <a:prstDash val="solid"/>
            <a:miter/>
          </a:ln>
        </p:spPr>
        <p:txBody>
          <a:bodyPr rtlCol="0" anchor="ctr"/>
          <a:lstStyle/>
          <a:p>
            <a:endParaRPr lang="en-US"/>
          </a:p>
        </p:txBody>
      </p:sp>
    </p:spTree>
    <p:extLst>
      <p:ext uri="{BB962C8B-B14F-4D97-AF65-F5344CB8AC3E}">
        <p14:creationId xmlns:p14="http://schemas.microsoft.com/office/powerpoint/2010/main" val="1511158708"/>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tatement">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979D7E7-81D7-BD45-ADEC-E83F7EF73EC8}"/>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6D6EAAA-843B-4F5B-47BF-3A0B75B59A45}"/>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5A4CCB8-341A-D7B3-2B2F-C6943129C281}"/>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A1B2662-9528-65C6-986B-EA4135BF4CA6}"/>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09600" y="685800"/>
            <a:ext cx="10972800" cy="4514529"/>
          </a:xfrm>
        </p:spPr>
        <p:txBody>
          <a:bodyPr anchor="t">
            <a:noAutofit/>
          </a:bodyPr>
          <a:lstStyle>
            <a:lvl1pPr marL="0" indent="0">
              <a:lnSpc>
                <a:spcPct val="90000"/>
              </a:lnSpc>
              <a:buNone/>
              <a:defRPr sz="7000" b="0" i="0" cap="all" baseline="0">
                <a:latin typeface="+mn-lt"/>
              </a:defRPr>
            </a:lvl1pPr>
            <a:lvl2pPr marL="228600" indent="0">
              <a:lnSpc>
                <a:spcPct val="90000"/>
              </a:lnSpc>
              <a:buNone/>
              <a:defRPr sz="7000" b="0" i="0" cap="all" baseline="0">
                <a:latin typeface="+mn-lt"/>
              </a:defRPr>
            </a:lvl2pPr>
            <a:lvl3pPr marL="457200" indent="0">
              <a:lnSpc>
                <a:spcPct val="90000"/>
              </a:lnSpc>
              <a:buNone/>
              <a:defRPr sz="7000" b="0" i="0" cap="all" baseline="0">
                <a:latin typeface="+mn-lt"/>
              </a:defRPr>
            </a:lvl3pPr>
            <a:lvl4pPr marL="685800" indent="0">
              <a:lnSpc>
                <a:spcPct val="90000"/>
              </a:lnSpc>
              <a:buNone/>
              <a:defRPr sz="7000" b="0" i="0" cap="all" baseline="0">
                <a:latin typeface="+mn-lt"/>
              </a:defRPr>
            </a:lvl4pPr>
            <a:lvl5pPr marL="914400" indent="0">
              <a:lnSpc>
                <a:spcPct val="90000"/>
              </a:lnSpc>
              <a:buNone/>
              <a:defRPr sz="7000" b="0" i="0" cap="all" baseline="0">
                <a:latin typeface="+mn-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GB"/>
              <a:t>Southern and Eastern Africa Trade Information and Negotiations Institute</a:t>
            </a:r>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3793C211-D041-4BE0-BE9A-790A5A2FEC1F}" type="datetime1">
              <a:rPr lang="en-CA" smtClean="0"/>
              <a:t>2026-07-02</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16960091"/>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0572EAA-9C03-6737-7961-89F7D9E127AC}"/>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D2A1F66-1FB1-8357-178D-CB1C0F8B7E56}"/>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D8E75-63C0-8CE8-7E5A-37E4E429140F}"/>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DF1B2A2-FEB2-CC42-0F0F-71CD13535424}"/>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85800"/>
            <a:ext cx="10972800" cy="4572000"/>
          </a:xfrm>
        </p:spPr>
        <p:txBody>
          <a:bodyPr vert="horz" lIns="91440" tIns="45720" rIns="91440" bIns="45720" rtlCol="0" anchor="t">
            <a:noAutofit/>
          </a:bodyPr>
          <a:lstStyle>
            <a:lvl1pPr marL="0" indent="0">
              <a:lnSpc>
                <a:spcPct val="90000"/>
              </a:lnSpc>
              <a:buNone/>
              <a:defRPr lang="en-US" sz="7000" b="0" i="0" cap="all" baseline="0" dirty="0">
                <a:latin typeface="+mn-lt"/>
              </a:defRPr>
            </a:lvl1pPr>
            <a:lvl2pPr marL="228600" indent="0">
              <a:lnSpc>
                <a:spcPct val="90000"/>
              </a:lnSpc>
              <a:buNone/>
              <a:defRPr lang="en-US" sz="7000" b="0" i="0" cap="all" baseline="0" dirty="0">
                <a:latin typeface="+mn-lt"/>
              </a:defRPr>
            </a:lvl2pPr>
            <a:lvl3pPr marL="457200" indent="0">
              <a:lnSpc>
                <a:spcPct val="90000"/>
              </a:lnSpc>
              <a:buNone/>
              <a:defRPr lang="en-US" sz="7000" b="0" i="0" cap="all" baseline="0" dirty="0">
                <a:latin typeface="+mn-lt"/>
              </a:defRPr>
            </a:lvl3pPr>
            <a:lvl4pPr marL="685800" indent="0">
              <a:lnSpc>
                <a:spcPct val="90000"/>
              </a:lnSpc>
              <a:buNone/>
              <a:defRPr lang="en-US" sz="7000" b="0" i="0" cap="all" baseline="0" dirty="0">
                <a:latin typeface="+mn-lt"/>
              </a:defRPr>
            </a:lvl4pPr>
            <a:lvl5pPr marL="914400" indent="0">
              <a:lnSpc>
                <a:spcPct val="90000"/>
              </a:lnSpc>
              <a:buNone/>
              <a:defRPr lang="en-US" sz="7000" b="0" i="0" cap="all" baseline="0" dirty="0">
                <a:latin typeface="+mn-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GB"/>
              <a:t>Southern and Eastern Africa Trade Information and Negotiations Institute</a:t>
            </a:r>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18DAFBA0-0735-409B-B113-7A5015DAC180}" type="datetime1">
              <a:rPr lang="en-CA" smtClean="0"/>
              <a:t>2026-07-02</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425556212"/>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22479" y="685800"/>
            <a:ext cx="9140953" cy="2699775"/>
          </a:xfrm>
        </p:spPr>
        <p:txBody>
          <a:bodyPr anchor="t">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GB"/>
              <a:t>Southern and Eastern Africa Trade Information and Negotiations Institute</a:t>
            </a:r>
            <a:endParaRPr lang="en-US"/>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D00787FA-A3A6-44F2-8902-5BC4374FA369}" type="datetime1">
              <a:rPr lang="en-CA" smtClean="0"/>
              <a:t>2026-07-02</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8" name="Freeform: Shape 7">
            <a:extLst>
              <a:ext uri="{FF2B5EF4-FFF2-40B4-BE49-F238E27FC236}">
                <a16:creationId xmlns:a16="http://schemas.microsoft.com/office/drawing/2014/main" id="{FE594965-EF4A-40C0-FED1-CF5564CED970}"/>
              </a:ext>
            </a:extLst>
          </p:cNvPr>
          <p:cNvSpPr/>
          <p:nvPr/>
        </p:nvSpPr>
        <p:spPr>
          <a:xfrm>
            <a:off x="11250895" y="456206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9DE90F9-432C-AEEC-88D5-177A0E299391}"/>
              </a:ext>
            </a:extLst>
          </p:cNvPr>
          <p:cNvSpPr/>
          <p:nvPr/>
        </p:nvSpPr>
        <p:spPr>
          <a:xfrm>
            <a:off x="685800" y="491255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8ECD3CD-C697-A46B-71F2-D64BD77C395C}"/>
              </a:ext>
            </a:extLst>
          </p:cNvPr>
          <p:cNvSpPr/>
          <p:nvPr/>
        </p:nvSpPr>
        <p:spPr>
          <a:xfrm>
            <a:off x="10998565" y="464449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46793A7-6512-567E-DAFF-BB4A63B89DC3}"/>
              </a:ext>
            </a:extLst>
          </p:cNvPr>
          <p:cNvSpPr/>
          <p:nvPr/>
        </p:nvSpPr>
        <p:spPr>
          <a:xfrm>
            <a:off x="10976145" y="464449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6" name="Title 5">
            <a:extLst>
              <a:ext uri="{FF2B5EF4-FFF2-40B4-BE49-F238E27FC236}">
                <a16:creationId xmlns:a16="http://schemas.microsoft.com/office/drawing/2014/main" id="{A66A0D5A-6B2D-15B8-4FC0-30535DF01217}"/>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a:t>Quote Author</a:t>
            </a:r>
          </a:p>
        </p:txBody>
      </p:sp>
    </p:spTree>
    <p:extLst>
      <p:ext uri="{BB962C8B-B14F-4D97-AF65-F5344CB8AC3E}">
        <p14:creationId xmlns:p14="http://schemas.microsoft.com/office/powerpoint/2010/main" val="36488840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4"/>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D86F34B-87C2-AC58-5483-78C0E5DB477C}"/>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B6B59A7-7C3C-7431-CC9A-51EFBA257959}"/>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2D0661-BB9A-E751-A4EB-2C95BF96A560}"/>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bg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09A5AB9-86E5-2BD1-8EFC-49C204619282}"/>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bg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7" y="1600200"/>
            <a:ext cx="10055353" cy="3657601"/>
          </a:xfrm>
        </p:spPr>
        <p:txBody>
          <a:bodyPr anchor="b">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GB"/>
              <a:t>Southern and Eastern Africa Trade Information and Negotiations Institute</a:t>
            </a:r>
            <a:endParaRPr lang="en-US"/>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A7657515-F126-46D9-A4D5-E4CC0845C59E}" type="datetime1">
              <a:rPr lang="en-CA" smtClean="0"/>
              <a:t>2026-07-02</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5">
            <a:extLst>
              <a:ext uri="{FF2B5EF4-FFF2-40B4-BE49-F238E27FC236}">
                <a16:creationId xmlns:a16="http://schemas.microsoft.com/office/drawing/2014/main" id="{A4A8879E-F637-BA38-C325-517B59E125EE}"/>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a:t>Quote Author</a:t>
            </a:r>
          </a:p>
        </p:txBody>
      </p:sp>
    </p:spTree>
    <p:extLst>
      <p:ext uri="{BB962C8B-B14F-4D97-AF65-F5344CB8AC3E}">
        <p14:creationId xmlns:p14="http://schemas.microsoft.com/office/powerpoint/2010/main" val="3658760988"/>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0ED10B2-4172-93C9-B408-242DDBA504A8}"/>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CF4AA95-C597-81F0-35EA-96B5BA7A12BB}"/>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37871-D86F-9BA6-1D96-9B3392C2F247}"/>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B203EFA-FE43-9B63-5768-4A3FD1509639}"/>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868680"/>
            <a:ext cx="9140952" cy="3660746"/>
          </a:xfrm>
        </p:spPr>
        <p:txBody>
          <a:bodyPr anchor="ctr">
            <a:noAutofit/>
          </a:bodyPr>
          <a:lstStyle>
            <a:lvl1pPr marL="164592" indent="-164592">
              <a:lnSpc>
                <a:spcPct val="110000"/>
              </a:lnSpc>
              <a:spcBef>
                <a:spcPts val="0"/>
              </a:spcBef>
              <a:buNone/>
              <a:defRPr sz="5400" b="0" i="0" cap="all" baseline="0">
                <a:solidFill>
                  <a:schemeClr val="bg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GB"/>
              <a:t>Southern and Eastern Africa Trade Information and Negotiations Institute</a:t>
            </a:r>
            <a:endParaRPr lang="en-US"/>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D5E7AA90-2B91-4E99-A38A-C55DF25E6EF4}" type="datetime1">
              <a:rPr lang="en-CA" smtClean="0"/>
              <a:t>2026-07-02</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12">
            <a:extLst>
              <a:ext uri="{FF2B5EF4-FFF2-40B4-BE49-F238E27FC236}">
                <a16:creationId xmlns:a16="http://schemas.microsoft.com/office/drawing/2014/main" id="{F259B8E5-883A-B6CE-4C6C-F6F48B038CDE}"/>
              </a:ext>
            </a:extLst>
          </p:cNvPr>
          <p:cNvSpPr>
            <a:spLocks noGrp="1"/>
          </p:cNvSpPr>
          <p:nvPr>
            <p:ph type="title" hasCustomPrompt="1"/>
          </p:nvPr>
        </p:nvSpPr>
        <p:spPr>
          <a:xfrm>
            <a:off x="612648" y="4617720"/>
            <a:ext cx="9140951" cy="788609"/>
          </a:xfrm>
        </p:spPr>
        <p:txBody>
          <a:bodyPr anchor="t">
            <a:normAutofit/>
          </a:bodyPr>
          <a:lstStyle>
            <a:lvl1pPr>
              <a:lnSpc>
                <a:spcPct val="120000"/>
              </a:lnSpc>
              <a:defRPr sz="1800" cap="none" baseline="0">
                <a:solidFill>
                  <a:schemeClr val="bg2"/>
                </a:solidFill>
              </a:defRPr>
            </a:lvl1pPr>
          </a:lstStyle>
          <a:p>
            <a:r>
              <a:rPr lang="en-US"/>
              <a:t>Quote Author</a:t>
            </a:r>
          </a:p>
        </p:txBody>
      </p:sp>
    </p:spTree>
    <p:extLst>
      <p:ext uri="{BB962C8B-B14F-4D97-AF65-F5344CB8AC3E}">
        <p14:creationId xmlns:p14="http://schemas.microsoft.com/office/powerpoint/2010/main" val="14517736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1133170"/>
          </a:xfrm>
        </p:spPr>
        <p:txBody>
          <a:bodyPr anchor="b">
            <a:noAutofit/>
          </a:bodyPr>
          <a:lstStyle/>
          <a:p>
            <a:r>
              <a:rPr lang="en-US"/>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965960"/>
            <a:ext cx="5074920" cy="419576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470969" y="1965960"/>
            <a:ext cx="5075237" cy="419576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GB"/>
              <a:t>Southern and Eastern Africa Trade Information and Negotiations Institute</a:t>
            </a:r>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AFB0F147-B6DE-4263-945F-7659A5DD60DB}" type="datetime1">
              <a:rPr lang="en-CA" smtClean="0"/>
              <a:t>2026-07-02</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1927694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A77448-F1DA-CAC1-9B05-8F5CE65586ED}"/>
              </a:ext>
            </a:extLst>
          </p:cNvPr>
          <p:cNvSpPr>
            <a:spLocks noGrp="1"/>
          </p:cNvSpPr>
          <p:nvPr>
            <p:ph type="title"/>
          </p:nvPr>
        </p:nvSpPr>
        <p:spPr>
          <a:xfrm>
            <a:off x="612647" y="685800"/>
            <a:ext cx="10963655" cy="1133170"/>
          </a:xfrm>
        </p:spPr>
        <p:txBody>
          <a:bodyPr anchor="b">
            <a:noAutofit/>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40080" y="1878566"/>
            <a:ext cx="5074920"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97572" y="1878566"/>
            <a:ext cx="5075556"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514600"/>
            <a:ext cx="5075238" cy="36591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497572" y="2514600"/>
            <a:ext cx="5075556" cy="36591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noAutofit/>
          </a:bodyPr>
          <a:lstStyle/>
          <a:p>
            <a:r>
              <a:rPr lang="en-GB"/>
              <a:t>Southern and Eastern Africa Trade Information and Negotiations Institute</a:t>
            </a:r>
            <a:endParaRPr lang="en-US"/>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noAutofit/>
          </a:bodyPr>
          <a:lstStyle/>
          <a:p>
            <a:fld id="{492EDAE9-E203-4DE2-BD86-777A1D848F9C}" type="datetime1">
              <a:rPr lang="en-CA" smtClean="0"/>
              <a:t>2026-07-02</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435157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843F97-3247-4F4A-85B6-BE64FE6AEEB7}" type="datetime1">
              <a:rPr lang="en-CA" smtClean="0"/>
              <a:t>2026-07-02</a:t>
            </a:fld>
            <a:endParaRPr lang="en-CA"/>
          </a:p>
        </p:txBody>
      </p:sp>
      <p:sp>
        <p:nvSpPr>
          <p:cNvPr id="4" name="Footer Placeholder 3"/>
          <p:cNvSpPr>
            <a:spLocks noGrp="1"/>
          </p:cNvSpPr>
          <p:nvPr>
            <p:ph type="ftr" sz="quarter" idx="11"/>
          </p:nvPr>
        </p:nvSpPr>
        <p:spPr/>
        <p:txBody>
          <a:bodyPr/>
          <a:lstStyle/>
          <a:p>
            <a:r>
              <a:rPr lang="en-CA"/>
              <a:t>Southern and Eastern Africa Trade Information and Negotiations Institute</a:t>
            </a:r>
          </a:p>
        </p:txBody>
      </p:sp>
      <p:sp>
        <p:nvSpPr>
          <p:cNvPr id="5" name="Slide Number Placeholder 4"/>
          <p:cNvSpPr>
            <a:spLocks noGrp="1"/>
          </p:cNvSpPr>
          <p:nvPr>
            <p:ph type="sldNum" sz="quarter" idx="12"/>
          </p:nvPr>
        </p:nvSpPr>
        <p:spPr/>
        <p:txBody>
          <a:bodyPr/>
          <a:lstStyle/>
          <a:p>
            <a:fld id="{2C01474E-3CA1-4764-8D2A-020AA4256BE1}" type="slidenum">
              <a:rPr lang="en-CA" smtClean="0"/>
              <a:t>‹#›</a:t>
            </a:fld>
            <a:endParaRPr lang="en-CA"/>
          </a:p>
        </p:txBody>
      </p:sp>
    </p:spTree>
    <p:extLst>
      <p:ext uri="{BB962C8B-B14F-4D97-AF65-F5344CB8AC3E}">
        <p14:creationId xmlns:p14="http://schemas.microsoft.com/office/powerpoint/2010/main" val="12242398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5184-1DAA-DFF4-A408-3D5DD1517148}"/>
              </a:ext>
            </a:extLst>
          </p:cNvPr>
          <p:cNvSpPr>
            <a:spLocks noGrp="1"/>
          </p:cNvSpPr>
          <p:nvPr>
            <p:ph type="title"/>
          </p:nvPr>
        </p:nvSpPr>
        <p:spPr>
          <a:xfrm>
            <a:off x="612647" y="685800"/>
            <a:ext cx="10963655" cy="1133170"/>
          </a:xfrm>
        </p:spPr>
        <p:txBody>
          <a:bodyPr anchor="b">
            <a:noAutofit/>
          </a:body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noAutofit/>
          </a:bodyPr>
          <a:lstStyle/>
          <a:p>
            <a:r>
              <a:rPr lang="en-GB"/>
              <a:t>Southern and Eastern Africa Trade Information and Negotiations Institute</a:t>
            </a:r>
            <a:endParaRPr lang="en-US"/>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noAutofit/>
          </a:bodyPr>
          <a:lstStyle/>
          <a:p>
            <a:fld id="{EEE323CB-556B-49C4-83B3-78BC8D79E046}" type="datetime1">
              <a:rPr lang="en-CA" smtClean="0"/>
              <a:t>2026-07-02</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743194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noAutofit/>
          </a:bodyPr>
          <a:lstStyle/>
          <a:p>
            <a:r>
              <a:rPr lang="en-GB"/>
              <a:t>Southern and Eastern Africa Trade Information and Negotiations Institute</a:t>
            </a:r>
            <a:endParaRPr lang="en-US"/>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noAutofit/>
          </a:bodyPr>
          <a:lstStyle/>
          <a:p>
            <a:fld id="{124299BD-319D-4CD4-A327-FDC2FCAC1ED9}" type="datetime1">
              <a:rPr lang="en-CA" smtClean="0"/>
              <a:t>2026-07-02</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9645718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A9EA653-B766-E096-036C-1C173E2991BD}"/>
              </a:ext>
            </a:extLst>
          </p:cNvPr>
          <p:cNvSpPr>
            <a:spLocks noGrp="1"/>
          </p:cNvSpPr>
          <p:nvPr>
            <p:ph type="title"/>
          </p:nvPr>
        </p:nvSpPr>
        <p:spPr>
          <a:xfrm>
            <a:off x="612647" y="685800"/>
            <a:ext cx="3654553" cy="3643916"/>
          </a:xfrm>
        </p:spPr>
        <p:txBody>
          <a:bodyPr anchor="t">
            <a:noAutofit/>
          </a:bodyPr>
          <a:lstStyle>
            <a:lvl1pPr>
              <a:defRPr sz="3600"/>
            </a:lvl1pPr>
          </a:lstStyle>
          <a:p>
            <a:r>
              <a:rPr lang="en-US"/>
              <a:t>Click to edit Master title style</a:t>
            </a:r>
          </a:p>
        </p:txBody>
      </p:sp>
      <p:sp>
        <p:nvSpPr>
          <p:cNvPr id="9" name="Text Placeholder 3">
            <a:extLst>
              <a:ext uri="{FF2B5EF4-FFF2-40B4-BE49-F238E27FC236}">
                <a16:creationId xmlns:a16="http://schemas.microsoft.com/office/drawing/2014/main" id="{31845593-CC30-27D6-3F82-E2BA784C49F2}"/>
              </a:ext>
            </a:extLst>
          </p:cNvPr>
          <p:cNvSpPr>
            <a:spLocks noGrp="1"/>
          </p:cNvSpPr>
          <p:nvPr>
            <p:ph type="body" sz="half" idx="2"/>
          </p:nvPr>
        </p:nvSpPr>
        <p:spPr>
          <a:xfrm>
            <a:off x="612647" y="4526280"/>
            <a:ext cx="3654553" cy="1621111"/>
          </a:xfrm>
        </p:spPr>
        <p:txBody>
          <a:bodyPr anchor="b">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76801" y="685800"/>
            <a:ext cx="6699502" cy="5486400"/>
          </a:xfrm>
        </p:spPr>
        <p:txBody>
          <a:bodyPr vert="horz" lIns="9144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noAutofit/>
          </a:bodyPr>
          <a:lstStyle/>
          <a:p>
            <a:r>
              <a:rPr lang="en-GB"/>
              <a:t>Southern and Eastern Africa Trade Information and Negotiations Institute</a:t>
            </a:r>
            <a:endParaRPr lang="en-US"/>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noAutofit/>
          </a:bodyPr>
          <a:lstStyle/>
          <a:p>
            <a:fld id="{93AEA514-56F3-4E5D-96E3-ABD5B573A4B2}" type="datetime1">
              <a:rPr lang="en-CA" smtClean="0"/>
              <a:t>2026-07-02</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6604922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7" y="685800"/>
            <a:ext cx="3654553" cy="3643916"/>
          </a:xfrm>
        </p:spPr>
        <p:txBody>
          <a:bodyPr anchor="t">
            <a:noAutofit/>
          </a:bodyPr>
          <a:lstStyle>
            <a:lvl1pPr>
              <a:defRPr sz="54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7" y="4526280"/>
            <a:ext cx="3654553" cy="1621111"/>
          </a:xfrm>
        </p:spPr>
        <p:txBody>
          <a:bodyPr anchor="b">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872039" y="685800"/>
            <a:ext cx="6699502" cy="5442639"/>
          </a:xfrm>
          <a:blipFill>
            <a:blip r:embed="rId2">
              <a:alphaModFix amt="60000"/>
            </a:blip>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noAutofit/>
          </a:bodyPr>
          <a:lstStyle/>
          <a:p>
            <a:r>
              <a:rPr lang="en-GB"/>
              <a:t>Southern and Eastern Africa Trade Information and Negotiations Institute</a:t>
            </a:r>
            <a:endParaRPr lang="en-US"/>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noAutofit/>
          </a:bodyPr>
          <a:lstStyle/>
          <a:p>
            <a:fld id="{C653200E-8967-4A85-B232-E36864FFBD4C}" type="datetime1">
              <a:rPr lang="en-CA" smtClean="0"/>
              <a:t>2026-07-02</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8871755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72800" cy="1828800"/>
          </a:xfrm>
        </p:spPr>
        <p:txBody>
          <a:bodyPr anchor="b">
            <a:noAutofit/>
          </a:bodyPr>
          <a:lstStyle>
            <a:lvl1pPr>
              <a:defRPr sz="90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429000"/>
            <a:ext cx="10972800" cy="2743198"/>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A07EC6D5-3C89-D412-4A74-4DD843571D29}"/>
              </a:ext>
            </a:extLst>
          </p:cNvPr>
          <p:cNvCxnSpPr/>
          <p:nvPr userDrawn="1"/>
        </p:nvCxnSpPr>
        <p:spPr>
          <a:xfrm>
            <a:off x="621792" y="2895600"/>
            <a:ext cx="10963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GB"/>
              <a:t>Southern and Eastern Africa Trade Information and Negotiations Institute</a:t>
            </a:r>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075141E1-53A0-469B-86A2-9B866C6A7804}" type="datetime1">
              <a:rPr lang="en-CA" smtClean="0"/>
              <a:t>2026-07-02</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16021323"/>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AB975A1-C2E9-D1D4-3C6F-7296B13798B1}"/>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243F218-F67B-B464-9035-A6AA389E6224}"/>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1F0E05A-E796-C1AE-DCB2-706459874FC1}"/>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863187-9C01-45D7-5737-0DEACAA80C83}"/>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8226424" cy="3725056"/>
          </a:xfrm>
        </p:spPr>
        <p:txBody>
          <a:bodyPr anchor="b">
            <a:noAutofit/>
          </a:bodyPr>
          <a:lstStyle>
            <a:lvl1pPr>
              <a:defRPr sz="9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7" y="4572000"/>
            <a:ext cx="8226424" cy="1608008"/>
          </a:xfrm>
        </p:spPr>
        <p:txBody>
          <a:bodyPr>
            <a:noAutofit/>
          </a:bodyPr>
          <a:lstStyle>
            <a:lvl1pPr marL="0" indent="0">
              <a:buNone/>
              <a:defRPr sz="1800"/>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GB"/>
              <a:t>Southern and Eastern Africa Trade Information and Negotiations Institute</a:t>
            </a:r>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A9AF9B4E-FF3E-4D15-93A8-BD018F86D29C}" type="datetime1">
              <a:rPr lang="en-CA" smtClean="0"/>
              <a:t>2026-07-02</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23823143"/>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4418484"/>
            <a:ext cx="12188825" cy="24562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4337698"/>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065020"/>
            <a:ext cx="10058400" cy="2260092"/>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bg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grpSp>
        <p:nvGrpSpPr>
          <p:cNvPr id="10" name="Group 9"/>
          <p:cNvGrpSpPr/>
          <p:nvPr userDrawn="1"/>
        </p:nvGrpSpPr>
        <p:grpSpPr>
          <a:xfrm>
            <a:off x="2896983" y="6071166"/>
            <a:ext cx="6398035" cy="388619"/>
            <a:chOff x="1683927" y="5728069"/>
            <a:chExt cx="6398035" cy="388619"/>
          </a:xfrm>
        </p:grpSpPr>
        <p:grpSp>
          <p:nvGrpSpPr>
            <p:cNvPr id="11" name="Group 10"/>
            <p:cNvGrpSpPr/>
            <p:nvPr userDrawn="1"/>
          </p:nvGrpSpPr>
          <p:grpSpPr>
            <a:xfrm>
              <a:off x="1683927" y="5728069"/>
              <a:ext cx="2913474" cy="387000"/>
              <a:chOff x="1683927" y="5728069"/>
              <a:chExt cx="2913474" cy="38700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3927" y="5791259"/>
                <a:ext cx="323810" cy="323810"/>
              </a:xfrm>
              <a:prstGeom prst="rect">
                <a:avLst/>
              </a:prstGeom>
            </p:spPr>
          </p:pic>
          <p:sp>
            <p:nvSpPr>
              <p:cNvPr id="16" name="TextBox 15"/>
              <p:cNvSpPr txBox="1"/>
              <p:nvPr userDrawn="1"/>
            </p:nvSpPr>
            <p:spPr>
              <a:xfrm>
                <a:off x="2080643" y="5728069"/>
                <a:ext cx="2516758" cy="369332"/>
              </a:xfrm>
              <a:prstGeom prst="rect">
                <a:avLst/>
              </a:prstGeom>
              <a:noFill/>
            </p:spPr>
            <p:txBody>
              <a:bodyPr wrap="square" rtlCol="0" anchor="ctr">
                <a:spAutoFit/>
              </a:bodyPr>
              <a:lstStyle/>
              <a:p>
                <a:pPr algn="l"/>
                <a:r>
                  <a:rPr lang="en-CA" dirty="0">
                    <a:solidFill>
                      <a:schemeClr val="bg1"/>
                    </a:solidFill>
                  </a:rPr>
                  <a:t>www.seatiniuganda.org</a:t>
                </a:r>
              </a:p>
            </p:txBody>
          </p:sp>
        </p:grpSp>
        <p:grpSp>
          <p:nvGrpSpPr>
            <p:cNvPr id="12" name="Group 11"/>
            <p:cNvGrpSpPr/>
            <p:nvPr userDrawn="1"/>
          </p:nvGrpSpPr>
          <p:grpSpPr>
            <a:xfrm>
              <a:off x="5168488" y="5734168"/>
              <a:ext cx="2913474" cy="382520"/>
              <a:chOff x="1683927" y="5728069"/>
              <a:chExt cx="2913474" cy="382520"/>
            </a:xfrm>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83927" y="5786779"/>
                <a:ext cx="323810" cy="323810"/>
              </a:xfrm>
              <a:prstGeom prst="rect">
                <a:avLst/>
              </a:prstGeom>
            </p:spPr>
          </p:pic>
          <p:sp>
            <p:nvSpPr>
              <p:cNvPr id="14" name="TextBox 13"/>
              <p:cNvSpPr txBox="1"/>
              <p:nvPr userDrawn="1"/>
            </p:nvSpPr>
            <p:spPr>
              <a:xfrm>
                <a:off x="2080643" y="5728069"/>
                <a:ext cx="2516758" cy="369332"/>
              </a:xfrm>
              <a:prstGeom prst="rect">
                <a:avLst/>
              </a:prstGeom>
              <a:noFill/>
            </p:spPr>
            <p:txBody>
              <a:bodyPr wrap="square" rtlCol="0" anchor="ctr">
                <a:spAutoFit/>
              </a:bodyPr>
              <a:lstStyle/>
              <a:p>
                <a:pPr algn="l"/>
                <a:r>
                  <a:rPr lang="en-CA" dirty="0">
                    <a:solidFill>
                      <a:schemeClr val="bg1"/>
                    </a:solidFill>
                  </a:rPr>
                  <a:t>info@seatiniuganda.org</a:t>
                </a:r>
              </a:p>
            </p:txBody>
          </p:sp>
        </p:grpSp>
      </p:grpSp>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10037" y="580097"/>
            <a:ext cx="3971925" cy="952500"/>
          </a:xfrm>
          <a:prstGeom prst="rect">
            <a:avLst/>
          </a:prstGeom>
        </p:spPr>
      </p:pic>
    </p:spTree>
    <p:extLst>
      <p:ext uri="{BB962C8B-B14F-4D97-AF65-F5344CB8AC3E}">
        <p14:creationId xmlns:p14="http://schemas.microsoft.com/office/powerpoint/2010/main" val="4209519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CAA65C-37F0-4EE8-B395-DE853718BA0D}" type="datetimeFigureOut">
              <a:rPr lang="en-CA" smtClean="0"/>
              <a:t>2026-07-02</a:t>
            </a:fld>
            <a:endParaRPr lang="en-CA"/>
          </a:p>
        </p:txBody>
      </p:sp>
      <p:sp>
        <p:nvSpPr>
          <p:cNvPr id="5" name="Footer Placeholder 4"/>
          <p:cNvSpPr>
            <a:spLocks noGrp="1"/>
          </p:cNvSpPr>
          <p:nvPr>
            <p:ph type="ftr" sz="quarter" idx="11"/>
          </p:nvPr>
        </p:nvSpPr>
        <p:spPr/>
        <p:txBody>
          <a:bodyPr/>
          <a:lstStyle/>
          <a:p>
            <a:r>
              <a:rPr lang="en-CA"/>
              <a:t>Southern and Eastern Africa Trade Information and Negotiations Institute</a:t>
            </a:r>
          </a:p>
        </p:txBody>
      </p:sp>
      <p:sp>
        <p:nvSpPr>
          <p:cNvPr id="6" name="Slide Number Placeholder 5"/>
          <p:cNvSpPr>
            <a:spLocks noGrp="1"/>
          </p:cNvSpPr>
          <p:nvPr>
            <p:ph type="sldNum" sz="quarter" idx="12"/>
          </p:nvPr>
        </p:nvSpPr>
        <p:spPr/>
        <p:txBody>
          <a:bodyPr/>
          <a:lstStyle/>
          <a:p>
            <a:fld id="{2C01474E-3CA1-4764-8D2A-020AA4256BE1}" type="slidenum">
              <a:rPr lang="en-CA" smtClean="0"/>
              <a:t>‹#›</a:t>
            </a:fld>
            <a:endParaRPr lang="en-CA"/>
          </a:p>
        </p:txBody>
      </p:sp>
    </p:spTree>
    <p:extLst>
      <p:ext uri="{BB962C8B-B14F-4D97-AF65-F5344CB8AC3E}">
        <p14:creationId xmlns:p14="http://schemas.microsoft.com/office/powerpoint/2010/main" val="37325677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CAA65C-37F0-4EE8-B395-DE853718BA0D}" type="datetimeFigureOut">
              <a:rPr lang="en-CA" smtClean="0"/>
              <a:t>2026-07-02</a:t>
            </a:fld>
            <a:endParaRPr lang="en-CA"/>
          </a:p>
        </p:txBody>
      </p:sp>
      <p:sp>
        <p:nvSpPr>
          <p:cNvPr id="5" name="Footer Placeholder 4"/>
          <p:cNvSpPr>
            <a:spLocks noGrp="1"/>
          </p:cNvSpPr>
          <p:nvPr>
            <p:ph type="ftr" sz="quarter" idx="11"/>
          </p:nvPr>
        </p:nvSpPr>
        <p:spPr/>
        <p:txBody>
          <a:bodyPr/>
          <a:lstStyle/>
          <a:p>
            <a:r>
              <a:rPr lang="en-CA"/>
              <a:t>Southern and Eastern Africa Trade Information and Negotiations Institute</a:t>
            </a:r>
          </a:p>
        </p:txBody>
      </p:sp>
      <p:sp>
        <p:nvSpPr>
          <p:cNvPr id="6" name="Slide Number Placeholder 5"/>
          <p:cNvSpPr>
            <a:spLocks noGrp="1"/>
          </p:cNvSpPr>
          <p:nvPr>
            <p:ph type="sldNum" sz="quarter" idx="12"/>
          </p:nvPr>
        </p:nvSpPr>
        <p:spPr/>
        <p:txBody>
          <a:bodyPr/>
          <a:lstStyle/>
          <a:p>
            <a:fld id="{2C01474E-3CA1-4764-8D2A-020AA4256BE1}"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8483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CAA65C-37F0-4EE8-B395-DE853718BA0D}" type="datetimeFigureOut">
              <a:rPr lang="en-CA" smtClean="0"/>
              <a:t>2026-07-02</a:t>
            </a:fld>
            <a:endParaRPr lang="en-CA"/>
          </a:p>
        </p:txBody>
      </p:sp>
      <p:sp>
        <p:nvSpPr>
          <p:cNvPr id="6" name="Footer Placeholder 5"/>
          <p:cNvSpPr>
            <a:spLocks noGrp="1"/>
          </p:cNvSpPr>
          <p:nvPr>
            <p:ph type="ftr" sz="quarter" idx="11"/>
          </p:nvPr>
        </p:nvSpPr>
        <p:spPr/>
        <p:txBody>
          <a:bodyPr/>
          <a:lstStyle/>
          <a:p>
            <a:r>
              <a:rPr lang="en-CA"/>
              <a:t>Southern and Eastern Africa Trade Information and Negotiations Institute</a:t>
            </a:r>
          </a:p>
        </p:txBody>
      </p:sp>
      <p:sp>
        <p:nvSpPr>
          <p:cNvPr id="7" name="Slide Number Placeholder 6"/>
          <p:cNvSpPr>
            <a:spLocks noGrp="1"/>
          </p:cNvSpPr>
          <p:nvPr>
            <p:ph type="sldNum" sz="quarter" idx="12"/>
          </p:nvPr>
        </p:nvSpPr>
        <p:spPr/>
        <p:txBody>
          <a:bodyPr/>
          <a:lstStyle/>
          <a:p>
            <a:fld id="{2C01474E-3CA1-4764-8D2A-020AA4256BE1}" type="slidenum">
              <a:rPr lang="en-CA" smtClean="0"/>
              <a:t>‹#›</a:t>
            </a:fld>
            <a:endParaRPr lang="en-CA"/>
          </a:p>
        </p:txBody>
      </p:sp>
    </p:spTree>
    <p:extLst>
      <p:ext uri="{BB962C8B-B14F-4D97-AF65-F5344CB8AC3E}">
        <p14:creationId xmlns:p14="http://schemas.microsoft.com/office/powerpoint/2010/main" val="286337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68D380C-62E5-4CE2-9762-C04366509F9D}" type="datetime1">
              <a:rPr lang="en-CA" smtClean="0"/>
              <a:t>2026-07-02</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CA"/>
              <a:t>Southern and Eastern Africa Trade Information and Negotiations Institute</a:t>
            </a:r>
          </a:p>
        </p:txBody>
      </p:sp>
      <p:sp>
        <p:nvSpPr>
          <p:cNvPr id="9" name="Slide Number Placeholder 8"/>
          <p:cNvSpPr>
            <a:spLocks noGrp="1"/>
          </p:cNvSpPr>
          <p:nvPr>
            <p:ph type="sldNum" sz="quarter" idx="12"/>
          </p:nvPr>
        </p:nvSpPr>
        <p:spPr/>
        <p:txBody>
          <a:bodyPr/>
          <a:lstStyle/>
          <a:p>
            <a:fld id="{2C01474E-3CA1-4764-8D2A-020AA4256BE1}" type="slidenum">
              <a:rPr lang="en-CA" smtClean="0"/>
              <a:t>‹#›</a:t>
            </a:fld>
            <a:endParaRPr lang="en-CA"/>
          </a:p>
        </p:txBody>
      </p:sp>
    </p:spTree>
    <p:extLst>
      <p:ext uri="{BB962C8B-B14F-4D97-AF65-F5344CB8AC3E}">
        <p14:creationId xmlns:p14="http://schemas.microsoft.com/office/powerpoint/2010/main" val="38158884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CAA65C-37F0-4EE8-B395-DE853718BA0D}" type="datetimeFigureOut">
              <a:rPr lang="en-CA" smtClean="0"/>
              <a:t>2026-07-02</a:t>
            </a:fld>
            <a:endParaRPr lang="en-CA"/>
          </a:p>
        </p:txBody>
      </p:sp>
      <p:sp>
        <p:nvSpPr>
          <p:cNvPr id="8" name="Footer Placeholder 7"/>
          <p:cNvSpPr>
            <a:spLocks noGrp="1"/>
          </p:cNvSpPr>
          <p:nvPr>
            <p:ph type="ftr" sz="quarter" idx="11"/>
          </p:nvPr>
        </p:nvSpPr>
        <p:spPr/>
        <p:txBody>
          <a:bodyPr/>
          <a:lstStyle/>
          <a:p>
            <a:r>
              <a:rPr lang="en-CA"/>
              <a:t>Southern and Eastern Africa Trade Information and Negotiations Institute</a:t>
            </a:r>
          </a:p>
        </p:txBody>
      </p:sp>
      <p:sp>
        <p:nvSpPr>
          <p:cNvPr id="9" name="Slide Number Placeholder 8"/>
          <p:cNvSpPr>
            <a:spLocks noGrp="1"/>
          </p:cNvSpPr>
          <p:nvPr>
            <p:ph type="sldNum" sz="quarter" idx="12"/>
          </p:nvPr>
        </p:nvSpPr>
        <p:spPr/>
        <p:txBody>
          <a:bodyPr/>
          <a:lstStyle/>
          <a:p>
            <a:fld id="{2C01474E-3CA1-4764-8D2A-020AA4256BE1}" type="slidenum">
              <a:rPr lang="en-CA" smtClean="0"/>
              <a:t>‹#›</a:t>
            </a:fld>
            <a:endParaRPr lang="en-CA"/>
          </a:p>
        </p:txBody>
      </p:sp>
    </p:spTree>
    <p:extLst>
      <p:ext uri="{BB962C8B-B14F-4D97-AF65-F5344CB8AC3E}">
        <p14:creationId xmlns:p14="http://schemas.microsoft.com/office/powerpoint/2010/main" val="25497463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CAA65C-37F0-4EE8-B395-DE853718BA0D}" type="datetimeFigureOut">
              <a:rPr lang="en-CA" smtClean="0"/>
              <a:t>2026-07-02</a:t>
            </a:fld>
            <a:endParaRPr lang="en-CA"/>
          </a:p>
        </p:txBody>
      </p:sp>
      <p:sp>
        <p:nvSpPr>
          <p:cNvPr id="4" name="Footer Placeholder 3"/>
          <p:cNvSpPr>
            <a:spLocks noGrp="1"/>
          </p:cNvSpPr>
          <p:nvPr>
            <p:ph type="ftr" sz="quarter" idx="11"/>
          </p:nvPr>
        </p:nvSpPr>
        <p:spPr/>
        <p:txBody>
          <a:bodyPr/>
          <a:lstStyle/>
          <a:p>
            <a:r>
              <a:rPr lang="en-CA"/>
              <a:t>Southern and Eastern Africa Trade Information and Negotiations Institute</a:t>
            </a:r>
          </a:p>
        </p:txBody>
      </p:sp>
      <p:sp>
        <p:nvSpPr>
          <p:cNvPr id="5" name="Slide Number Placeholder 4"/>
          <p:cNvSpPr>
            <a:spLocks noGrp="1"/>
          </p:cNvSpPr>
          <p:nvPr>
            <p:ph type="sldNum" sz="quarter" idx="12"/>
          </p:nvPr>
        </p:nvSpPr>
        <p:spPr/>
        <p:txBody>
          <a:bodyPr/>
          <a:lstStyle/>
          <a:p>
            <a:fld id="{2C01474E-3CA1-4764-8D2A-020AA4256BE1}" type="slidenum">
              <a:rPr lang="en-CA" smtClean="0"/>
              <a:t>‹#›</a:t>
            </a:fld>
            <a:endParaRPr lang="en-CA"/>
          </a:p>
        </p:txBody>
      </p:sp>
    </p:spTree>
    <p:extLst>
      <p:ext uri="{BB962C8B-B14F-4D97-AF65-F5344CB8AC3E}">
        <p14:creationId xmlns:p14="http://schemas.microsoft.com/office/powerpoint/2010/main" val="29506846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9CAA65C-37F0-4EE8-B395-DE853718BA0D}" type="datetimeFigureOut">
              <a:rPr lang="en-CA" smtClean="0"/>
              <a:t>2026-07-02</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CA"/>
              <a:t>Southern and Eastern Africa Trade Information and Negotiations Institute</a:t>
            </a:r>
          </a:p>
        </p:txBody>
      </p:sp>
      <p:sp>
        <p:nvSpPr>
          <p:cNvPr id="9" name="Slide Number Placeholder 8"/>
          <p:cNvSpPr>
            <a:spLocks noGrp="1"/>
          </p:cNvSpPr>
          <p:nvPr>
            <p:ph type="sldNum" sz="quarter" idx="12"/>
          </p:nvPr>
        </p:nvSpPr>
        <p:spPr/>
        <p:txBody>
          <a:bodyPr/>
          <a:lstStyle/>
          <a:p>
            <a:fld id="{2C01474E-3CA1-4764-8D2A-020AA4256BE1}" type="slidenum">
              <a:rPr lang="en-CA" smtClean="0"/>
              <a:t>‹#›</a:t>
            </a:fld>
            <a:endParaRPr lang="en-CA"/>
          </a:p>
        </p:txBody>
      </p:sp>
    </p:spTree>
    <p:extLst>
      <p:ext uri="{BB962C8B-B14F-4D97-AF65-F5344CB8AC3E}">
        <p14:creationId xmlns:p14="http://schemas.microsoft.com/office/powerpoint/2010/main" val="16381050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9CAA65C-37F0-4EE8-B395-DE853718BA0D}" type="datetimeFigureOut">
              <a:rPr lang="en-CA" smtClean="0"/>
              <a:t>2026-07-02</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CA"/>
              <a:t>Southern and Eastern Africa Trade Information and Negotiations Institute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C01474E-3CA1-4764-8D2A-020AA4256BE1}" type="slidenum">
              <a:rPr lang="en-CA" smtClean="0"/>
              <a:t>‹#›</a:t>
            </a:fld>
            <a:endParaRPr lang="en-CA"/>
          </a:p>
        </p:txBody>
      </p:sp>
    </p:spTree>
    <p:extLst>
      <p:ext uri="{BB962C8B-B14F-4D97-AF65-F5344CB8AC3E}">
        <p14:creationId xmlns:p14="http://schemas.microsoft.com/office/powerpoint/2010/main" val="40525259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9CAA65C-37F0-4EE8-B395-DE853718BA0D}" type="datetimeFigureOut">
              <a:rPr lang="en-CA" smtClean="0"/>
              <a:t>2026-07-02</a:t>
            </a:fld>
            <a:endParaRPr lang="en-CA"/>
          </a:p>
        </p:txBody>
      </p:sp>
      <p:sp>
        <p:nvSpPr>
          <p:cNvPr id="6" name="Footer Placeholder 5"/>
          <p:cNvSpPr>
            <a:spLocks noGrp="1"/>
          </p:cNvSpPr>
          <p:nvPr>
            <p:ph type="ftr" sz="quarter" idx="11"/>
          </p:nvPr>
        </p:nvSpPr>
        <p:spPr/>
        <p:txBody>
          <a:bodyPr/>
          <a:lstStyle/>
          <a:p>
            <a:r>
              <a:rPr lang="en-CA"/>
              <a:t>Southern and Eastern Africa Trade Information and Negotiations Institute</a:t>
            </a:r>
          </a:p>
        </p:txBody>
      </p:sp>
      <p:sp>
        <p:nvSpPr>
          <p:cNvPr id="7" name="Slide Number Placeholder 6"/>
          <p:cNvSpPr>
            <a:spLocks noGrp="1"/>
          </p:cNvSpPr>
          <p:nvPr>
            <p:ph type="sldNum" sz="quarter" idx="12"/>
          </p:nvPr>
        </p:nvSpPr>
        <p:spPr/>
        <p:txBody>
          <a:bodyPr/>
          <a:lstStyle/>
          <a:p>
            <a:fld id="{2C01474E-3CA1-4764-8D2A-020AA4256BE1}" type="slidenum">
              <a:rPr lang="en-CA" smtClean="0"/>
              <a:t>‹#›</a:t>
            </a:fld>
            <a:endParaRPr lang="en-CA"/>
          </a:p>
        </p:txBody>
      </p:sp>
    </p:spTree>
    <p:extLst>
      <p:ext uri="{BB962C8B-B14F-4D97-AF65-F5344CB8AC3E}">
        <p14:creationId xmlns:p14="http://schemas.microsoft.com/office/powerpoint/2010/main" val="26056578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CAA65C-37F0-4EE8-B395-DE853718BA0D}" type="datetimeFigureOut">
              <a:rPr lang="en-CA" smtClean="0"/>
              <a:t>2026-07-02</a:t>
            </a:fld>
            <a:endParaRPr lang="en-CA"/>
          </a:p>
        </p:txBody>
      </p:sp>
      <p:sp>
        <p:nvSpPr>
          <p:cNvPr id="5" name="Footer Placeholder 4"/>
          <p:cNvSpPr>
            <a:spLocks noGrp="1"/>
          </p:cNvSpPr>
          <p:nvPr>
            <p:ph type="ftr" sz="quarter" idx="11"/>
          </p:nvPr>
        </p:nvSpPr>
        <p:spPr/>
        <p:txBody>
          <a:bodyPr/>
          <a:lstStyle/>
          <a:p>
            <a:r>
              <a:rPr lang="en-CA"/>
              <a:t>Southern and Eastern Africa Trade Information and Negotiations Institute</a:t>
            </a:r>
          </a:p>
        </p:txBody>
      </p:sp>
      <p:sp>
        <p:nvSpPr>
          <p:cNvPr id="6" name="Slide Number Placeholder 5"/>
          <p:cNvSpPr>
            <a:spLocks noGrp="1"/>
          </p:cNvSpPr>
          <p:nvPr>
            <p:ph type="sldNum" sz="quarter" idx="12"/>
          </p:nvPr>
        </p:nvSpPr>
        <p:spPr/>
        <p:txBody>
          <a:bodyPr/>
          <a:lstStyle/>
          <a:p>
            <a:fld id="{2C01474E-3CA1-4764-8D2A-020AA4256BE1}" type="slidenum">
              <a:rPr lang="en-CA" smtClean="0"/>
              <a:t>‹#›</a:t>
            </a:fld>
            <a:endParaRPr lang="en-CA"/>
          </a:p>
        </p:txBody>
      </p:sp>
    </p:spTree>
    <p:extLst>
      <p:ext uri="{BB962C8B-B14F-4D97-AF65-F5344CB8AC3E}">
        <p14:creationId xmlns:p14="http://schemas.microsoft.com/office/powerpoint/2010/main" val="31780152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CAA65C-37F0-4EE8-B395-DE853718BA0D}" type="datetimeFigureOut">
              <a:rPr lang="en-CA" smtClean="0"/>
              <a:t>2026-07-02</a:t>
            </a:fld>
            <a:endParaRPr lang="en-CA"/>
          </a:p>
        </p:txBody>
      </p:sp>
      <p:sp>
        <p:nvSpPr>
          <p:cNvPr id="5" name="Footer Placeholder 4"/>
          <p:cNvSpPr>
            <a:spLocks noGrp="1"/>
          </p:cNvSpPr>
          <p:nvPr>
            <p:ph type="ftr" sz="quarter" idx="11"/>
          </p:nvPr>
        </p:nvSpPr>
        <p:spPr/>
        <p:txBody>
          <a:bodyPr/>
          <a:lstStyle/>
          <a:p>
            <a:r>
              <a:rPr lang="en-CA"/>
              <a:t>Southern and Eastern Africa Trade Information and Negotiations Institute</a:t>
            </a:r>
          </a:p>
        </p:txBody>
      </p:sp>
      <p:sp>
        <p:nvSpPr>
          <p:cNvPr id="6" name="Slide Number Placeholder 5"/>
          <p:cNvSpPr>
            <a:spLocks noGrp="1"/>
          </p:cNvSpPr>
          <p:nvPr>
            <p:ph type="sldNum" sz="quarter" idx="12"/>
          </p:nvPr>
        </p:nvSpPr>
        <p:spPr/>
        <p:txBody>
          <a:bodyPr/>
          <a:lstStyle/>
          <a:p>
            <a:fld id="{2C01474E-3CA1-4764-8D2A-020AA4256BE1}" type="slidenum">
              <a:rPr lang="en-CA" smtClean="0"/>
              <a:t>‹#›</a:t>
            </a:fld>
            <a:endParaRPr lang="en-CA"/>
          </a:p>
        </p:txBody>
      </p:sp>
    </p:spTree>
    <p:extLst>
      <p:ext uri="{BB962C8B-B14F-4D97-AF65-F5344CB8AC3E}">
        <p14:creationId xmlns:p14="http://schemas.microsoft.com/office/powerpoint/2010/main" val="1259334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Final Sli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1"/>
          <p:cNvSpPr>
            <a:spLocks noGrp="1"/>
          </p:cNvSpPr>
          <p:nvPr>
            <p:ph type="ctrTitle" hasCustomPrompt="1"/>
          </p:nvPr>
        </p:nvSpPr>
        <p:spPr>
          <a:xfrm>
            <a:off x="4688495" y="2141220"/>
            <a:ext cx="4533900" cy="1244944"/>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Thank You</a:t>
            </a:r>
          </a:p>
        </p:txBody>
      </p:sp>
      <p:sp>
        <p:nvSpPr>
          <p:cNvPr id="24" name="Subtitle 2"/>
          <p:cNvSpPr>
            <a:spLocks noGrp="1"/>
          </p:cNvSpPr>
          <p:nvPr>
            <p:ph type="subTitle" idx="1"/>
          </p:nvPr>
        </p:nvSpPr>
        <p:spPr>
          <a:xfrm>
            <a:off x="4688495" y="3573780"/>
            <a:ext cx="4533900" cy="1143000"/>
          </a:xfrm>
        </p:spPr>
        <p:txBody>
          <a:bodyPr lIns="91440" rIns="91440">
            <a:normAutofit/>
          </a:bodyPr>
          <a:lstStyle>
            <a:lvl1pPr marL="0" indent="0" algn="l">
              <a:buNone/>
              <a:defRPr sz="2400"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9876" y="236458"/>
            <a:ext cx="2539683" cy="1904762"/>
          </a:xfrm>
          <a:prstGeom prst="rect">
            <a:avLst/>
          </a:prstGeom>
        </p:spPr>
      </p:pic>
      <p:graphicFrame>
        <p:nvGraphicFramePr>
          <p:cNvPr id="5" name="Table 4"/>
          <p:cNvGraphicFramePr>
            <a:graphicFrameLocks noGrp="1"/>
          </p:cNvGraphicFramePr>
          <p:nvPr userDrawn="1"/>
        </p:nvGraphicFramePr>
        <p:xfrm>
          <a:off x="286554" y="2141220"/>
          <a:ext cx="3477713" cy="2849880"/>
        </p:xfrm>
        <a:graphic>
          <a:graphicData uri="http://schemas.openxmlformats.org/drawingml/2006/table">
            <a:tbl>
              <a:tblPr firstRow="1" bandRow="1">
                <a:tableStyleId>{2D5ABB26-0587-4C30-8999-92F81FD0307C}</a:tableStyleId>
              </a:tblPr>
              <a:tblGrid>
                <a:gridCol w="505913">
                  <a:extLst>
                    <a:ext uri="{9D8B030D-6E8A-4147-A177-3AD203B41FA5}">
                      <a16:colId xmlns:a16="http://schemas.microsoft.com/office/drawing/2014/main" val="368298734"/>
                    </a:ext>
                  </a:extLst>
                </a:gridCol>
                <a:gridCol w="2971800">
                  <a:extLst>
                    <a:ext uri="{9D8B030D-6E8A-4147-A177-3AD203B41FA5}">
                      <a16:colId xmlns:a16="http://schemas.microsoft.com/office/drawing/2014/main" val="4001656555"/>
                    </a:ext>
                  </a:extLst>
                </a:gridCol>
              </a:tblGrid>
              <a:tr h="370840">
                <a:tc>
                  <a:txBody>
                    <a:bodyPr/>
                    <a:lstStyle/>
                    <a:p>
                      <a:pPr algn="ct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Tx/>
                        <a:buNone/>
                      </a:pPr>
                      <a:r>
                        <a:rPr lang="en-CA" u="none" dirty="0">
                          <a:solidFill>
                            <a:schemeClr val="bg1"/>
                          </a:solidFill>
                        </a:rPr>
                        <a:t>www.seatiniuganda.org</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8237628"/>
                  </a:ext>
                </a:extLst>
              </a:tr>
              <a:tr h="370840">
                <a:tc>
                  <a:txBody>
                    <a:bodyPr/>
                    <a:lstStyle/>
                    <a:p>
                      <a:pPr algn="ct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u="none" dirty="0">
                          <a:solidFill>
                            <a:schemeClr val="bg1"/>
                          </a:solidFill>
                        </a:rPr>
                        <a:t>+256-414-540856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1839126"/>
                  </a:ext>
                </a:extLst>
              </a:tr>
              <a:tr h="370840">
                <a:tc>
                  <a:txBody>
                    <a:bodyPr/>
                    <a:lstStyle/>
                    <a:p>
                      <a:pPr algn="ct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u="none" dirty="0">
                          <a:solidFill>
                            <a:schemeClr val="bg1"/>
                          </a:solidFill>
                        </a:rPr>
                        <a:t>info@seatiniuganda.org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9035306"/>
                  </a:ext>
                </a:extLst>
              </a:tr>
              <a:tr h="370840">
                <a:tc>
                  <a:txBody>
                    <a:bodyPr/>
                    <a:lstStyle/>
                    <a:p>
                      <a:pPr algn="ct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u="none" dirty="0">
                          <a:solidFill>
                            <a:schemeClr val="bg1"/>
                          </a:solidFill>
                        </a:rPr>
                        <a:t>Plot 806, Block 213,</a:t>
                      </a:r>
                      <a:r>
                        <a:rPr lang="en-CA" u="none" baseline="0" dirty="0">
                          <a:solidFill>
                            <a:schemeClr val="bg1"/>
                          </a:solidFill>
                        </a:rPr>
                        <a:t> </a:t>
                      </a:r>
                      <a:r>
                        <a:rPr lang="en-CA" u="none" dirty="0">
                          <a:solidFill>
                            <a:schemeClr val="bg1"/>
                          </a:solidFill>
                        </a:rPr>
                        <a:t>Bukoto – Kisaasi Road</a:t>
                      </a:r>
                    </a:p>
                    <a:p>
                      <a:pPr algn="l"/>
                      <a:r>
                        <a:rPr lang="en-CA" u="none" dirty="0">
                          <a:solidFill>
                            <a:schemeClr val="bg1"/>
                          </a:solidFill>
                        </a:rPr>
                        <a:t> Kampala, Uganda</a:t>
                      </a:r>
                    </a:p>
                    <a:p>
                      <a:pPr algn="l"/>
                      <a:r>
                        <a:rPr lang="en-CA" i="1" u="none" dirty="0">
                          <a:solidFill>
                            <a:schemeClr val="bg1"/>
                          </a:solidFill>
                        </a:rPr>
                        <a:t>P.O Box 3138,Kampala,  Uganda </a:t>
                      </a:r>
                    </a:p>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1878658"/>
                  </a:ext>
                </a:extLst>
              </a:tr>
            </a:tbl>
          </a:graphicData>
        </a:graphic>
      </p:graphicFrame>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7834" y="2181860"/>
            <a:ext cx="317460" cy="317460"/>
          </a:xfrm>
          <a:prstGeom prst="rect">
            <a:avLst/>
          </a:prstGeom>
        </p:spPr>
      </p:pic>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7834" y="2539960"/>
            <a:ext cx="317460" cy="317460"/>
          </a:xfrm>
          <a:prstGeom prst="rect">
            <a:avLst/>
          </a:prstGeom>
        </p:spPr>
      </p:pic>
      <p:pic>
        <p:nvPicPr>
          <p:cNvPr id="29" name="Picture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7834" y="2898060"/>
            <a:ext cx="317460" cy="317460"/>
          </a:xfrm>
          <a:prstGeom prst="rect">
            <a:avLst/>
          </a:prstGeom>
        </p:spPr>
      </p:pic>
      <p:pic>
        <p:nvPicPr>
          <p:cNvPr id="30" name="Picture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7834" y="3270270"/>
            <a:ext cx="317460" cy="317460"/>
          </a:xfrm>
          <a:prstGeom prst="rect">
            <a:avLst/>
          </a:prstGeom>
        </p:spPr>
      </p:pic>
    </p:spTree>
    <p:extLst>
      <p:ext uri="{BB962C8B-B14F-4D97-AF65-F5344CB8AC3E}">
        <p14:creationId xmlns:p14="http://schemas.microsoft.com/office/powerpoint/2010/main" val="19374548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3" y="685800"/>
            <a:ext cx="6858000" cy="1111532"/>
          </a:xfrm>
        </p:spPr>
        <p:txBody>
          <a:bodyPr anchor="b">
            <a:noAutofit/>
          </a:bodyPr>
          <a:lstStyle/>
          <a:p>
            <a:r>
              <a:rPr lang="en-US"/>
              <a:t>Click to edit Master title style</a:t>
            </a:r>
          </a:p>
        </p:txBody>
      </p:sp>
      <p:sp>
        <p:nvSpPr>
          <p:cNvPr id="5" name="Picture Placeholder 10">
            <a:extLst>
              <a:ext uri="{FF2B5EF4-FFF2-40B4-BE49-F238E27FC236}">
                <a16:creationId xmlns:a16="http://schemas.microsoft.com/office/drawing/2014/main" id="{D2B02E8B-EB97-8158-B585-0E0E95CF40CC}"/>
              </a:ext>
            </a:extLst>
          </p:cNvPr>
          <p:cNvSpPr>
            <a:spLocks noGrp="1"/>
          </p:cNvSpPr>
          <p:nvPr>
            <p:ph type="pic" sz="quarter" idx="13" hasCustomPrompt="1"/>
          </p:nvPr>
        </p:nvSpPr>
        <p:spPr>
          <a:xfrm>
            <a:off x="0" y="0"/>
            <a:ext cx="4100267" cy="6858000"/>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3"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724397" y="6343954"/>
            <a:ext cx="3422906" cy="365125"/>
          </a:xfrm>
        </p:spPr>
        <p:txBody>
          <a:bodyPr>
            <a:noAutofit/>
          </a:bodyPr>
          <a:lstStyle/>
          <a:p>
            <a:r>
              <a:rPr lang="en-US"/>
              <a:t>Sample Footer Text</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p:spPr>
        <p:txBody>
          <a:bodyPr>
            <a:noAutofit/>
          </a:bodyPr>
          <a:lstStyle/>
          <a:p>
            <a:fld id="{40723AE1-14A9-42B1-9F02-B524DA830762}" type="datetime1">
              <a:rPr lang="en-US" smtClean="0"/>
              <a:t>7/2/2026</a:t>
            </a:fld>
            <a:endParaRPr lang="en-US"/>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9817893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64763" cy="1426798"/>
          </a:xfrm>
        </p:spPr>
        <p:txBody>
          <a:bodyPr anchor="b">
            <a:noAutofit/>
          </a:bodyPr>
          <a:lstStyle>
            <a:lvl1pPr>
              <a:defRPr sz="5400"/>
            </a:lvl1pPr>
          </a:lstStyle>
          <a:p>
            <a:r>
              <a:rPr lang="en-US"/>
              <a:t>Click to edit Master title style</a:t>
            </a:r>
          </a:p>
        </p:txBody>
      </p:sp>
      <p:sp>
        <p:nvSpPr>
          <p:cNvPr id="4" name="Picture Placeholder 3">
            <a:extLst>
              <a:ext uri="{FF2B5EF4-FFF2-40B4-BE49-F238E27FC236}">
                <a16:creationId xmlns:a16="http://schemas.microsoft.com/office/drawing/2014/main" id="{45580E71-5349-7975-EE00-1D48FBB45527}"/>
              </a:ext>
            </a:extLst>
          </p:cNvPr>
          <p:cNvSpPr>
            <a:spLocks noGrp="1"/>
          </p:cNvSpPr>
          <p:nvPr>
            <p:ph type="pic" sz="quarter" idx="15"/>
          </p:nvPr>
        </p:nvSpPr>
        <p:spPr>
          <a:xfrm>
            <a:off x="609599" y="2514600"/>
            <a:ext cx="4564763" cy="3636598"/>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790060" y="685800"/>
            <a:ext cx="5792341" cy="5465398"/>
          </a:xfrm>
        </p:spPr>
        <p:txBody>
          <a:bodyPr anchor="b">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E3ED234F-BBE0-48A3-AC31-D10A1F3BC187}" type="datetime1">
              <a:rPr lang="en-US" smtClean="0"/>
              <a:t>7/2/2026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70938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3B807E-64B9-4A3D-B747-00D477777A4B}" type="datetime1">
              <a:rPr lang="en-CA" smtClean="0"/>
              <a:t>2026-07-02</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CA"/>
              <a:t>Southern and Eastern Africa Trade Information and Negotiations Institute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C01474E-3CA1-4764-8D2A-020AA4256BE1}" type="slidenum">
              <a:rPr lang="en-CA" smtClean="0"/>
              <a:t>‹#›</a:t>
            </a:fld>
            <a:endParaRPr lang="en-CA"/>
          </a:p>
        </p:txBody>
      </p:sp>
    </p:spTree>
    <p:extLst>
      <p:ext uri="{BB962C8B-B14F-4D97-AF65-F5344CB8AC3E}">
        <p14:creationId xmlns:p14="http://schemas.microsoft.com/office/powerpoint/2010/main" val="8496308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6858000" cy="1111532"/>
          </a:xfrm>
        </p:spPr>
        <p:txBody>
          <a:bodyPr anchor="b">
            <a:noAutofit/>
          </a:body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a:noAutofit/>
          </a:bodyPr>
          <a:lstStyle/>
          <a:p>
            <a:fld id="{C1166B1E-1AFA-4A7F-9646-409FBAA0A887}" type="datetime1">
              <a:rPr lang="en-US" smtClean="0"/>
              <a:t>7/2/2026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a:noAutofit/>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60000"/>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79663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85DC6F7-0A68-4672-9D2B-556DBA213052}" type="datetime1">
              <a:rPr lang="en-CA" smtClean="0"/>
              <a:t>2026-07-02</a:t>
            </a:fld>
            <a:endParaRPr lang="en-CA"/>
          </a:p>
        </p:txBody>
      </p:sp>
      <p:sp>
        <p:nvSpPr>
          <p:cNvPr id="6" name="Footer Placeholder 5"/>
          <p:cNvSpPr>
            <a:spLocks noGrp="1"/>
          </p:cNvSpPr>
          <p:nvPr>
            <p:ph type="ftr" sz="quarter" idx="11"/>
          </p:nvPr>
        </p:nvSpPr>
        <p:spPr/>
        <p:txBody>
          <a:bodyPr/>
          <a:lstStyle/>
          <a:p>
            <a:r>
              <a:rPr lang="en-CA"/>
              <a:t>Southern and Eastern Africa Trade Information and Negotiations Institute</a:t>
            </a:r>
          </a:p>
        </p:txBody>
      </p:sp>
      <p:sp>
        <p:nvSpPr>
          <p:cNvPr id="7" name="Slide Number Placeholder 6"/>
          <p:cNvSpPr>
            <a:spLocks noGrp="1"/>
          </p:cNvSpPr>
          <p:nvPr>
            <p:ph type="sldNum" sz="quarter" idx="12"/>
          </p:nvPr>
        </p:nvSpPr>
        <p:spPr/>
        <p:txBody>
          <a:bodyPr/>
          <a:lstStyle/>
          <a:p>
            <a:fld id="{2C01474E-3CA1-4764-8D2A-020AA4256BE1}" type="slidenum">
              <a:rPr lang="en-CA" smtClean="0"/>
              <a:t>‹#›</a:t>
            </a:fld>
            <a:endParaRPr lang="en-CA"/>
          </a:p>
        </p:txBody>
      </p:sp>
    </p:spTree>
    <p:extLst>
      <p:ext uri="{BB962C8B-B14F-4D97-AF65-F5344CB8AC3E}">
        <p14:creationId xmlns:p14="http://schemas.microsoft.com/office/powerpoint/2010/main" val="205118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50" Type="http://schemas.openxmlformats.org/officeDocument/2006/relationships/slideLayout" Target="../slideLayouts/slideLayout64.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41" Type="http://schemas.openxmlformats.org/officeDocument/2006/relationships/slideLayout" Target="../slideLayouts/slideLayout55.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slideLayout" Target="../slideLayouts/slideLayout63.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52"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slideLayout" Target="../slideLayouts/slideLayout62.xml"/><Relationship Id="rId8" Type="http://schemas.openxmlformats.org/officeDocument/2006/relationships/slideLayout" Target="../slideLayouts/slideLayout22.xml"/><Relationship Id="rId51" Type="http://schemas.openxmlformats.org/officeDocument/2006/relationships/slideLayout" Target="../slideLayouts/slideLayout6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1.png"/><Relationship Id="rId2" Type="http://schemas.openxmlformats.org/officeDocument/2006/relationships/slideLayout" Target="../slideLayouts/slideLayout67.xml"/><Relationship Id="rId16" Type="http://schemas.openxmlformats.org/officeDocument/2006/relationships/theme" Target="../theme/theme3.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6D076F8-15BA-4698-B958-A9795E4384D6}" type="datetime1">
              <a:rPr lang="en-CA" smtClean="0"/>
              <a:t>2026-07-02</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CA"/>
              <a:t>Southern and Eastern Africa Trade Information and Negotiations Institute</a:t>
            </a:r>
            <a:endParaRPr lang="en-CA"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C01474E-3CA1-4764-8D2A-020AA4256BE1}"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16">
            <a:extLst>
              <a:ext uri="{28A0092B-C50C-407E-A947-70E740481C1C}">
                <a14:useLocalDpi xmlns:a14="http://schemas.microsoft.com/office/drawing/2010/main" val="0"/>
              </a:ext>
            </a:extLst>
          </a:blip>
          <a:srcRect r="60505"/>
          <a:stretch/>
        </p:blipFill>
        <p:spPr>
          <a:xfrm>
            <a:off x="10866923" y="286117"/>
            <a:ext cx="1045677" cy="634921"/>
          </a:xfrm>
          <a:prstGeom prst="rect">
            <a:avLst/>
          </a:prstGeom>
        </p:spPr>
      </p:pic>
    </p:spTree>
    <p:extLst>
      <p:ext uri="{BB962C8B-B14F-4D97-AF65-F5344CB8AC3E}">
        <p14:creationId xmlns:p14="http://schemas.microsoft.com/office/powerpoint/2010/main" val="2743335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28" r:id="rId14"/>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685799"/>
            <a:ext cx="10963655" cy="9144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600200"/>
            <a:ext cx="10963656"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7" y="6343955"/>
            <a:ext cx="2805405" cy="365125"/>
          </a:xfrm>
          <a:prstGeom prst="rect">
            <a:avLst/>
          </a:prstGeom>
        </p:spPr>
        <p:txBody>
          <a:bodyPr vert="horz" lIns="91440" tIns="45720" rIns="91440" bIns="45720" rtlCol="0" anchor="ctr">
            <a:normAutofit/>
          </a:bodyPr>
          <a:lstStyle>
            <a:lvl1pPr algn="l" rtl="0">
              <a:defRPr sz="800" b="0" i="0" cap="all" baseline="0">
                <a:solidFill>
                  <a:schemeClr val="tx1"/>
                </a:solidFill>
                <a:latin typeface="+mn-lt"/>
              </a:defRPr>
            </a:lvl1pPr>
          </a:lstStyle>
          <a:p>
            <a:r>
              <a:rPr lang="en-GB"/>
              <a:t>Southern and Eastern Africa Trade Information and Negotiations Institute</a:t>
            </a:r>
            <a:endParaRPr lang="en-US"/>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4ECDD819-0C24-46AA-BCD0-6EA5DD500A94}" type="datetime1">
              <a:rPr lang="en-CA" smtClean="0"/>
              <a:t>2026-07-02</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941643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2" r:id="rId37"/>
    <p:sldLayoutId id="2147483713" r:id="rId38"/>
    <p:sldLayoutId id="2147483714" r:id="rId39"/>
    <p:sldLayoutId id="2147483715" r:id="rId40"/>
    <p:sldLayoutId id="2147483716" r:id="rId41"/>
    <p:sldLayoutId id="2147483717" r:id="rId42"/>
    <p:sldLayoutId id="2147483718" r:id="rId43"/>
    <p:sldLayoutId id="2147483719" r:id="rId44"/>
    <p:sldLayoutId id="2147483720" r:id="rId45"/>
    <p:sldLayoutId id="2147483721" r:id="rId46"/>
    <p:sldLayoutId id="2147483722" r:id="rId47"/>
    <p:sldLayoutId id="2147483723" r:id="rId48"/>
    <p:sldLayoutId id="2147483724" r:id="rId49"/>
    <p:sldLayoutId id="2147483725" r:id="rId50"/>
    <p:sldLayoutId id="2147483726" r:id="rId51"/>
  </p:sldLayoutIdLst>
  <p:hf hdr="0" dt="0"/>
  <p:txStyles>
    <p:titleStyle>
      <a:lvl1pPr algn="l" defTabSz="914400" rtl="0" eaLnBrk="1" latinLnBrk="0" hangingPunct="1">
        <a:lnSpc>
          <a:spcPct val="80000"/>
        </a:lnSpc>
        <a:spcBef>
          <a:spcPct val="0"/>
        </a:spcBef>
        <a:buNone/>
        <a:defRPr sz="5400" b="0" i="0" kern="1200" cap="all" spc="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2"/>
          </a:solidFill>
          <a:latin typeface="+mn-lt"/>
          <a:ea typeface="+mn-ea"/>
          <a:cs typeface="+mn-cs"/>
        </a:defRPr>
      </a:lvl1pPr>
      <a:lvl2pPr marL="228600" indent="0" algn="l" defTabSz="914400" rtl="0" eaLnBrk="1" latinLnBrk="0" hangingPunct="1">
        <a:lnSpc>
          <a:spcPct val="100000"/>
        </a:lnSpc>
        <a:spcBef>
          <a:spcPts val="500"/>
        </a:spcBef>
        <a:buFont typeface="Arial" panose="020B0604020202020204" pitchFamily="34" charset="0"/>
        <a:buNone/>
        <a:defRPr sz="1600" b="0" i="0" kern="1200">
          <a:solidFill>
            <a:schemeClr val="tx2"/>
          </a:solidFill>
          <a:latin typeface="+mn-lt"/>
          <a:ea typeface="+mn-ea"/>
          <a:cs typeface="+mn-cs"/>
        </a:defRPr>
      </a:lvl2pPr>
      <a:lvl3pPr marL="4572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3pPr>
      <a:lvl4pPr marL="6858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4pPr>
      <a:lvl5pPr marL="9144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7" orient="horz" pos="2160">
          <p15:clr>
            <a:srgbClr val="F26B43"/>
          </p15:clr>
        </p15:guide>
        <p15:guide id="28" pos="3840">
          <p15:clr>
            <a:srgbClr val="F26B43"/>
          </p15:clr>
        </p15:guide>
        <p15:guide id="29" pos="7296">
          <p15:clr>
            <a:srgbClr val="F26B43"/>
          </p15:clr>
        </p15:guide>
        <p15:guide id="30" pos="3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9CAA65C-37F0-4EE8-B395-DE853718BA0D}" type="datetimeFigureOut">
              <a:rPr lang="en-CA" smtClean="0"/>
              <a:t>2026-07-02</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CA"/>
              <a:t>Southern and Eastern Africa Trade Information and Negotiations Institute</a:t>
            </a:r>
            <a:endParaRPr lang="en-CA"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C01474E-3CA1-4764-8D2A-020AA4256BE1}"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17">
            <a:extLst>
              <a:ext uri="{28A0092B-C50C-407E-A947-70E740481C1C}">
                <a14:useLocalDpi xmlns:a14="http://schemas.microsoft.com/office/drawing/2010/main" val="0"/>
              </a:ext>
            </a:extLst>
          </a:blip>
          <a:srcRect r="60505"/>
          <a:stretch/>
        </p:blipFill>
        <p:spPr>
          <a:xfrm>
            <a:off x="10866923" y="286117"/>
            <a:ext cx="1045677" cy="634921"/>
          </a:xfrm>
          <a:prstGeom prst="rect">
            <a:avLst/>
          </a:prstGeom>
        </p:spPr>
      </p:pic>
    </p:spTree>
    <p:extLst>
      <p:ext uri="{BB962C8B-B14F-4D97-AF65-F5344CB8AC3E}">
        <p14:creationId xmlns:p14="http://schemas.microsoft.com/office/powerpoint/2010/main" val="208869888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1.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1100051" y="1904154"/>
            <a:ext cx="10058400" cy="2260092"/>
          </a:xfrm>
        </p:spPr>
        <p:txBody>
          <a:bodyPr>
            <a:normAutofit/>
          </a:bodyPr>
          <a:lstStyle/>
          <a:p>
            <a:pPr algn="ctr"/>
            <a:r>
              <a:rPr lang="en-US" sz="1800" b="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The shifting Global Economic Order, implications on Trade and debt in Africa: Proposals on the Way Forward</a:t>
            </a:r>
            <a:br>
              <a:rPr lang="en-US" sz="1800" b="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br>
            <a:endParaRPr lang="en-CA" sz="5000" b="1" dirty="0">
              <a:solidFill>
                <a:schemeClr val="tx1"/>
              </a:solidFill>
            </a:endParaRPr>
          </a:p>
        </p:txBody>
      </p:sp>
      <p:sp>
        <p:nvSpPr>
          <p:cNvPr id="12" name="Subtitle 11"/>
          <p:cNvSpPr>
            <a:spLocks noGrp="1"/>
          </p:cNvSpPr>
          <p:nvPr>
            <p:ph type="subTitle" idx="1"/>
          </p:nvPr>
        </p:nvSpPr>
        <p:spPr/>
        <p:txBody>
          <a:bodyPr>
            <a:normAutofit/>
          </a:bodyPr>
          <a:lstStyle/>
          <a:p>
            <a:pPr algn="ctr"/>
            <a:r>
              <a:rPr lang="en-CA" b="1" dirty="0">
                <a:latin typeface="Bookman Old Style" panose="02050604050505020204" pitchFamily="18" charset="0"/>
              </a:rPr>
              <a:t>JANE and Hilda</a:t>
            </a:r>
          </a:p>
        </p:txBody>
      </p:sp>
      <p:pic>
        <p:nvPicPr>
          <p:cNvPr id="2" name="Picture 1">
            <a:extLst>
              <a:ext uri="{FF2B5EF4-FFF2-40B4-BE49-F238E27FC236}">
                <a16:creationId xmlns:a16="http://schemas.microsoft.com/office/drawing/2014/main" id="{1FE4FDBD-9D07-825E-CD73-082A86AA6D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4460" y="298185"/>
            <a:ext cx="4152900" cy="1605969"/>
          </a:xfrm>
          <a:prstGeom prst="rect">
            <a:avLst/>
          </a:prstGeom>
          <a:noFill/>
          <a:ln>
            <a:noFill/>
          </a:ln>
        </p:spPr>
      </p:pic>
    </p:spTree>
    <p:extLst>
      <p:ext uri="{BB962C8B-B14F-4D97-AF65-F5344CB8AC3E}">
        <p14:creationId xmlns:p14="http://schemas.microsoft.com/office/powerpoint/2010/main" val="983811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7CFCE-BE79-5254-F866-5702533EC9F6}"/>
              </a:ext>
            </a:extLst>
          </p:cNvPr>
          <p:cNvSpPr>
            <a:spLocks noGrp="1"/>
          </p:cNvSpPr>
          <p:nvPr>
            <p:ph type="title"/>
          </p:nvPr>
        </p:nvSpPr>
        <p:spPr>
          <a:xfrm>
            <a:off x="1374645" y="685800"/>
            <a:ext cx="9750554" cy="889000"/>
          </a:xfrm>
        </p:spPr>
        <p:txBody>
          <a:bodyPr anchor="b">
            <a:normAutofit/>
          </a:bodyPr>
          <a:lstStyle/>
          <a:p>
            <a:r>
              <a:rPr lang="en-US" sz="3000" b="1" dirty="0">
                <a:solidFill>
                  <a:schemeClr val="tx1"/>
                </a:solidFill>
                <a:latin typeface="Bookman Old Style" panose="02050604050505020204" pitchFamily="18" charset="0"/>
              </a:rPr>
              <a:t>Way forward</a:t>
            </a:r>
          </a:p>
        </p:txBody>
      </p:sp>
      <p:sp>
        <p:nvSpPr>
          <p:cNvPr id="4" name="Content Placeholder 3">
            <a:extLst>
              <a:ext uri="{FF2B5EF4-FFF2-40B4-BE49-F238E27FC236}">
                <a16:creationId xmlns:a16="http://schemas.microsoft.com/office/drawing/2014/main" id="{DFE3D95F-E151-18E6-2E85-C1D72C129A27}"/>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883920" y="1717040"/>
            <a:ext cx="10241279" cy="4563979"/>
          </a:xfrm>
        </p:spPr>
        <p:txBody>
          <a:bodyPr>
            <a:noAutofit/>
          </a:bodyPr>
          <a:lstStyle/>
          <a:p>
            <a:pPr marL="0" lvl="1" indent="0">
              <a:buNone/>
            </a:pPr>
            <a:r>
              <a:rPr lang="en-US" sz="1150" b="1" dirty="0">
                <a:solidFill>
                  <a:schemeClr val="tx1"/>
                </a:solidFill>
                <a:latin typeface="Bookman Old Style" panose="02050604050505020204" pitchFamily="18" charset="0"/>
              </a:rPr>
              <a:t> Promote </a:t>
            </a:r>
            <a:r>
              <a:rPr lang="en-GB" sz="1150" b="1" dirty="0">
                <a:solidFill>
                  <a:schemeClr val="tx1"/>
                </a:solidFill>
                <a:latin typeface="Bookman Old Style" panose="02050604050505020204" pitchFamily="18" charset="0"/>
              </a:rPr>
              <a:t>Promote Industrialization and Economic Diversification towards structural transformation</a:t>
            </a:r>
          </a:p>
          <a:p>
            <a:pPr marL="285750" lvl="1" indent="-285750"/>
            <a:r>
              <a:rPr lang="en-GB" sz="1150" dirty="0">
                <a:solidFill>
                  <a:schemeClr val="tx1"/>
                </a:solidFill>
                <a:latin typeface="Bookman Old Style" panose="02050604050505020204" pitchFamily="18" charset="0"/>
              </a:rPr>
              <a:t>Invest in manufacturing, agro-processing, and critical mineral beneficiation.</a:t>
            </a:r>
          </a:p>
          <a:p>
            <a:pPr marL="285750" lvl="1" indent="-285750"/>
            <a:r>
              <a:rPr lang="en-GB" sz="1150" dirty="0">
                <a:solidFill>
                  <a:schemeClr val="tx1"/>
                </a:solidFill>
                <a:latin typeface="Bookman Old Style" panose="02050604050505020204" pitchFamily="18" charset="0"/>
              </a:rPr>
              <a:t>Strengthen productive capacities to increase competitiveness and participation in global value chains</a:t>
            </a:r>
            <a:endParaRPr lang="en-US" sz="1150" b="1" dirty="0">
              <a:solidFill>
                <a:schemeClr val="tx1"/>
              </a:solidFill>
              <a:latin typeface="Bookman Old Style" panose="02050604050505020204" pitchFamily="18" charset="0"/>
            </a:endParaRPr>
          </a:p>
          <a:p>
            <a:pPr marL="0" lvl="1" indent="0">
              <a:buNone/>
            </a:pPr>
            <a:r>
              <a:rPr lang="en-US" sz="1150" b="1" dirty="0">
                <a:solidFill>
                  <a:schemeClr val="tx1"/>
                </a:solidFill>
                <a:latin typeface="Bookman Old Style" panose="02050604050505020204" pitchFamily="18" charset="0"/>
              </a:rPr>
              <a:t>Reclaiming Policy Space</a:t>
            </a:r>
          </a:p>
          <a:p>
            <a:pPr marL="285750" lvl="1" indent="-285750"/>
            <a:r>
              <a:rPr lang="en-GB" sz="1150" dirty="0">
                <a:solidFill>
                  <a:schemeClr val="tx1"/>
                </a:solidFill>
                <a:latin typeface="Bookman Old Style" panose="02050604050505020204" pitchFamily="18" charset="0"/>
              </a:rPr>
              <a:t>Advocate for reforms to the global financial architecture that provide greater fiscal flexibility for development. </a:t>
            </a:r>
          </a:p>
          <a:p>
            <a:pPr marL="285750" lvl="1" indent="-285750"/>
            <a:r>
              <a:rPr lang="en-GB" sz="1150" dirty="0">
                <a:solidFill>
                  <a:schemeClr val="tx1"/>
                </a:solidFill>
                <a:latin typeface="Bookman Old Style" panose="02050604050505020204" pitchFamily="18" charset="0"/>
              </a:rPr>
              <a:t>Align fiscal, industrial, and trade policies to support long-term structural transformation rather than short-term stabilization.</a:t>
            </a:r>
          </a:p>
          <a:p>
            <a:pPr marL="0" lvl="1" indent="0">
              <a:buNone/>
            </a:pPr>
            <a:r>
              <a:rPr lang="en-US" sz="1150" b="1" dirty="0">
                <a:solidFill>
                  <a:schemeClr val="tx1"/>
                </a:solidFill>
                <a:latin typeface="Bookman Old Style" panose="02050604050505020204" pitchFamily="18" charset="0"/>
              </a:rPr>
              <a:t>Accelerate Regional Integration and Value Addition</a:t>
            </a:r>
          </a:p>
          <a:p>
            <a:pPr marL="285750" lvl="1" indent="-285750"/>
            <a:r>
              <a:rPr lang="en-GB" sz="1150" dirty="0">
                <a:solidFill>
                  <a:schemeClr val="tx1"/>
                </a:solidFill>
                <a:latin typeface="Bookman Old Style" panose="02050604050505020204" pitchFamily="18" charset="0"/>
              </a:rPr>
              <a:t>Fully implement the African Continental Free Trade Area (AfCFTA) to deepen intra-African trade.</a:t>
            </a:r>
          </a:p>
          <a:p>
            <a:pPr marL="285750" lvl="1" indent="-285750"/>
            <a:r>
              <a:rPr lang="en-GB" sz="1150" dirty="0">
                <a:solidFill>
                  <a:schemeClr val="tx1"/>
                </a:solidFill>
                <a:latin typeface="Bookman Old Style" panose="02050604050505020204" pitchFamily="18" charset="0"/>
              </a:rPr>
              <a:t>Develop regional value chains and promote value addition to reduce dependence on raw commodity exports.</a:t>
            </a:r>
          </a:p>
          <a:p>
            <a:pPr marL="0" lvl="1" indent="0">
              <a:buNone/>
            </a:pPr>
            <a:endParaRPr lang="en-GB" sz="1150" dirty="0">
              <a:solidFill>
                <a:schemeClr val="tx1"/>
              </a:solidFill>
              <a:latin typeface="Bookman Old Style" panose="02050604050505020204" pitchFamily="18" charset="0"/>
            </a:endParaRPr>
          </a:p>
          <a:p>
            <a:pPr marL="0" lvl="1" indent="0">
              <a:buNone/>
            </a:pPr>
            <a:r>
              <a:rPr lang="en-GB" sz="1150" b="1" dirty="0">
                <a:solidFill>
                  <a:schemeClr val="tx1"/>
                </a:solidFill>
                <a:latin typeface="Bookman Old Style" panose="02050604050505020204" pitchFamily="18" charset="0"/>
              </a:rPr>
              <a:t>Harness Technology and Innovation</a:t>
            </a:r>
          </a:p>
          <a:p>
            <a:pPr marL="285750" lvl="1" indent="-285750"/>
            <a:r>
              <a:rPr lang="en-GB" sz="1150" dirty="0">
                <a:solidFill>
                  <a:schemeClr val="tx1"/>
                </a:solidFill>
                <a:latin typeface="Bookman Old Style" panose="02050604050505020204" pitchFamily="18" charset="0"/>
              </a:rPr>
              <a:t>Negotiate trade and investment agreements that facilitate technology transfer, skills development, and digital transformation.</a:t>
            </a:r>
          </a:p>
          <a:p>
            <a:pPr marL="285750" lvl="1" indent="-285750"/>
            <a:r>
              <a:rPr lang="en-GB" sz="1150" dirty="0">
                <a:solidFill>
                  <a:schemeClr val="tx1"/>
                </a:solidFill>
                <a:latin typeface="Bookman Old Style" panose="02050604050505020204" pitchFamily="18" charset="0"/>
              </a:rPr>
              <a:t>Build innovation ecosystems to enhance productivity and industrial competitiveness.</a:t>
            </a:r>
          </a:p>
          <a:p>
            <a:pPr marL="0" lvl="1" indent="0">
              <a:buNone/>
            </a:pPr>
            <a:r>
              <a:rPr lang="en-GB" sz="1150" b="1" dirty="0">
                <a:solidFill>
                  <a:schemeClr val="tx1"/>
                </a:solidFill>
                <a:latin typeface="Bookman Old Style" panose="02050604050505020204" pitchFamily="18" charset="0"/>
              </a:rPr>
              <a:t>Strengthen Debt Sustainability and Development Finance</a:t>
            </a:r>
          </a:p>
          <a:p>
            <a:pPr marL="285750" lvl="1" indent="-285750"/>
            <a:r>
              <a:rPr lang="en-GB" sz="1150" dirty="0">
                <a:solidFill>
                  <a:schemeClr val="tx1"/>
                </a:solidFill>
                <a:latin typeface="Bookman Old Style" panose="02050604050505020204" pitchFamily="18" charset="0"/>
              </a:rPr>
              <a:t>Feasible debt restructuring solutions.</a:t>
            </a:r>
          </a:p>
          <a:p>
            <a:pPr marL="0" lvl="1" indent="0">
              <a:buNone/>
            </a:pPr>
            <a:r>
              <a:rPr lang="en-GB" sz="1150" b="1" dirty="0">
                <a:solidFill>
                  <a:schemeClr val="tx1"/>
                </a:solidFill>
                <a:latin typeface="Bookman Old Style" panose="02050604050505020204" pitchFamily="18" charset="0"/>
              </a:rPr>
              <a:t>Strengthen Africa's Voice in Global Economic Governance</a:t>
            </a:r>
          </a:p>
          <a:p>
            <a:pPr marL="171450" lvl="1" indent="-171450"/>
            <a:r>
              <a:rPr lang="en-GB" sz="1150" dirty="0">
                <a:solidFill>
                  <a:schemeClr val="tx1"/>
                </a:solidFill>
                <a:latin typeface="Bookman Old Style" panose="02050604050505020204" pitchFamily="18" charset="0"/>
              </a:rPr>
              <a:t>Promote coordinated African positions in global trade and financial negotiations.</a:t>
            </a:r>
          </a:p>
          <a:p>
            <a:pPr marL="171450" lvl="1" indent="-171450"/>
            <a:r>
              <a:rPr lang="en-GB" sz="1150" dirty="0">
                <a:solidFill>
                  <a:schemeClr val="tx1"/>
                </a:solidFill>
                <a:latin typeface="Bookman Old Style" panose="02050604050505020204" pitchFamily="18" charset="0"/>
              </a:rPr>
              <a:t>Advance reforms to international trade and financial institutions to better reflect Africa's development priorities.</a:t>
            </a:r>
            <a:endParaRPr lang="en-US" sz="1150" dirty="0">
              <a:solidFill>
                <a:schemeClr val="tx1"/>
              </a:solidFill>
              <a:latin typeface="Bookman Old Style" panose="02050604050505020204" pitchFamily="18" charset="0"/>
            </a:endParaRPr>
          </a:p>
          <a:p>
            <a:pPr marL="0" lvl="1" indent="0">
              <a:buNone/>
            </a:pPr>
            <a:r>
              <a:rPr lang="en-US" sz="1150" b="1" dirty="0">
                <a:solidFill>
                  <a:schemeClr val="tx1"/>
                </a:solidFill>
                <a:latin typeface="Bookman Old Style" panose="02050604050505020204" pitchFamily="18" charset="0"/>
              </a:rPr>
              <a:t>Principles of Reparative Justice</a:t>
            </a:r>
          </a:p>
          <a:p>
            <a:pPr marL="0" lvl="1" indent="0">
              <a:buNone/>
            </a:pPr>
            <a:r>
              <a:rPr lang="en-US" sz="1150" dirty="0">
                <a:solidFill>
                  <a:schemeClr val="tx1"/>
                </a:solidFill>
                <a:latin typeface="Bookman Old Style" panose="02050604050505020204" pitchFamily="18" charset="0"/>
              </a:rPr>
              <a:t>Trade frameworks must address historical extraction and structural imbalances to ensure true development.</a:t>
            </a:r>
            <a:r>
              <a:rPr lang="en-GB" sz="1150" dirty="0">
                <a:solidFill>
                  <a:schemeClr val="tx1"/>
                </a:solidFill>
                <a:latin typeface="Bookman Old Style" panose="02050604050505020204" pitchFamily="18" charset="0"/>
              </a:rPr>
              <a:t>.</a:t>
            </a:r>
            <a:endParaRPr lang="en-US" sz="115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763349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29316" y="2286000"/>
            <a:ext cx="2118524" cy="629920"/>
          </a:xfrm>
        </p:spPr>
        <p:txBody>
          <a:bodyPr/>
          <a:lstStyle/>
          <a:p>
            <a:r>
              <a:rPr lang="en-CA" b="1" dirty="0"/>
              <a:t>THANK YOU</a:t>
            </a:r>
          </a:p>
        </p:txBody>
      </p:sp>
    </p:spTree>
    <p:extLst>
      <p:ext uri="{BB962C8B-B14F-4D97-AF65-F5344CB8AC3E}">
        <p14:creationId xmlns:p14="http://schemas.microsoft.com/office/powerpoint/2010/main" val="2776035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chemeClr val="tx1"/>
                </a:solidFill>
              </a:rPr>
              <a:t>Objectives of this session</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all" spc="0" normalizeH="0" baseline="0" noProof="0" dirty="0">
                <a:ln>
                  <a:noFill/>
                </a:ln>
                <a:solidFill>
                  <a:srgbClr val="FFFFFF"/>
                </a:solidFill>
                <a:effectLst/>
                <a:uLnTx/>
                <a:uFillTx/>
                <a:latin typeface="Calibri" panose="020F0502020204030204"/>
                <a:ea typeface="+mn-ea"/>
                <a:cs typeface="+mn-cs"/>
              </a:rPr>
              <a:t>Southern and Eastern Africa Trade Information and Negotiations Institute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01474E-3CA1-4764-8D2A-020AA4256BE1}" type="slidenum">
              <a:rPr kumimoji="0" lang="en-CA"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44752B9B-BA5D-425A-B40A-6EA019C64ADD}"/>
              </a:ext>
            </a:extLst>
          </p:cNvPr>
          <p:cNvSpPr>
            <a:spLocks noGrp="1"/>
          </p:cNvSpPr>
          <p:nvPr>
            <p:ph idx="1"/>
          </p:nvPr>
        </p:nvSpPr>
        <p:spPr/>
        <p:txBody>
          <a:bodyPr>
            <a:normAutofit/>
          </a:bodyPr>
          <a:lstStyle/>
          <a:p>
            <a:pPr marL="0" indent="0">
              <a:buNone/>
            </a:pPr>
            <a:r>
              <a:rPr lang="en-US" sz="2800" dirty="0">
                <a:latin typeface="Bookman Old Style" panose="02050604050505020204" pitchFamily="18" charset="0"/>
              </a:rPr>
              <a:t>The overall objective;</a:t>
            </a:r>
          </a:p>
          <a:p>
            <a:pPr>
              <a:buFont typeface="Wingdings" panose="05000000000000000000" pitchFamily="2" charset="2"/>
              <a:buChar char="v"/>
            </a:pPr>
            <a:r>
              <a:rPr lang="en-GB" sz="3200" dirty="0">
                <a:solidFill>
                  <a:schemeClr val="tx1"/>
                </a:solidFill>
                <a:latin typeface="Bookman Old Style" panose="02050604050505020204" pitchFamily="18" charset="0"/>
              </a:rPr>
              <a:t>To deepen participants’ understanding &amp; appreciation of Africa’s position in the evolving global economic order, its trade dynamics, debt challenges, and the policy options for </a:t>
            </a:r>
            <a:r>
              <a:rPr lang="en-GB" sz="3200" b="1" dirty="0">
                <a:solidFill>
                  <a:schemeClr val="tx1"/>
                </a:solidFill>
                <a:latin typeface="Bookman Old Style" panose="02050604050505020204" pitchFamily="18" charset="0"/>
              </a:rPr>
              <a:t>sustainable structural transformation</a:t>
            </a:r>
            <a:r>
              <a:rPr lang="en-GB" sz="3200" dirty="0">
                <a:solidFill>
                  <a:schemeClr val="tx1"/>
                </a:solidFill>
                <a:latin typeface="Bookman Old Style" panose="02050604050505020204" pitchFamily="18" charset="0"/>
              </a:rPr>
              <a:t>.</a:t>
            </a:r>
            <a:endParaRPr lang="en-US" sz="3200" dirty="0"/>
          </a:p>
        </p:txBody>
      </p:sp>
    </p:spTree>
    <p:extLst>
      <p:ext uri="{BB962C8B-B14F-4D97-AF65-F5344CB8AC3E}">
        <p14:creationId xmlns:p14="http://schemas.microsoft.com/office/powerpoint/2010/main" val="3511004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0E176-65CE-A33C-C934-3544897D8991}"/>
              </a:ext>
            </a:extLst>
          </p:cNvPr>
          <p:cNvSpPr>
            <a:spLocks noGrp="1"/>
          </p:cNvSpPr>
          <p:nvPr>
            <p:ph type="title"/>
          </p:nvPr>
        </p:nvSpPr>
        <p:spPr/>
        <p:txBody>
          <a:bodyPr/>
          <a:lstStyle/>
          <a:p>
            <a:r>
              <a:rPr lang="en-GB" dirty="0"/>
              <a:t>Question</a:t>
            </a:r>
            <a:endParaRPr lang="en-UG" dirty="0"/>
          </a:p>
        </p:txBody>
      </p:sp>
      <p:sp>
        <p:nvSpPr>
          <p:cNvPr id="3" name="Content Placeholder 2">
            <a:extLst>
              <a:ext uri="{FF2B5EF4-FFF2-40B4-BE49-F238E27FC236}">
                <a16:creationId xmlns:a16="http://schemas.microsoft.com/office/drawing/2014/main" id="{60450B4C-5EB2-FEA7-38A4-E4DB6414AD1B}"/>
              </a:ext>
            </a:extLst>
          </p:cNvPr>
          <p:cNvSpPr>
            <a:spLocks noGrp="1"/>
          </p:cNvSpPr>
          <p:nvPr>
            <p:ph idx="1"/>
          </p:nvPr>
        </p:nvSpPr>
        <p:spPr/>
        <p:txBody>
          <a:bodyPr/>
          <a:lstStyle/>
          <a:p>
            <a:pPr marL="0" indent="0">
              <a:buNone/>
            </a:pPr>
            <a:r>
              <a:rPr lang="en-GB" dirty="0"/>
              <a:t> </a:t>
            </a:r>
            <a:r>
              <a:rPr lang="en-GB" sz="2800" dirty="0">
                <a:latin typeface="Bookman Old Style" panose="02050604050505020204" pitchFamily="18" charset="0"/>
              </a:rPr>
              <a:t>Provide practical proposals on how Africa can trade it’s way out of the growing debt crisis</a:t>
            </a:r>
            <a:endParaRPr lang="en-UG" sz="2800" dirty="0">
              <a:latin typeface="Bookman Old Style" panose="02050604050505020204" pitchFamily="18" charset="0"/>
            </a:endParaRPr>
          </a:p>
        </p:txBody>
      </p:sp>
      <p:sp>
        <p:nvSpPr>
          <p:cNvPr id="4" name="Footer Placeholder 3">
            <a:extLst>
              <a:ext uri="{FF2B5EF4-FFF2-40B4-BE49-F238E27FC236}">
                <a16:creationId xmlns:a16="http://schemas.microsoft.com/office/drawing/2014/main" id="{39F29263-3A38-64B8-264C-450FA7EF99F8}"/>
              </a:ext>
            </a:extLst>
          </p:cNvPr>
          <p:cNvSpPr>
            <a:spLocks noGrp="1"/>
          </p:cNvSpPr>
          <p:nvPr>
            <p:ph type="ftr" sz="quarter" idx="11"/>
          </p:nvPr>
        </p:nvSpPr>
        <p:spPr/>
        <p:txBody>
          <a:bodyPr/>
          <a:lstStyle/>
          <a:p>
            <a:r>
              <a:rPr lang="en-CA"/>
              <a:t>Southern and Eastern Africa Trade Information and Negotiations Institute</a:t>
            </a:r>
          </a:p>
        </p:txBody>
      </p:sp>
      <p:sp>
        <p:nvSpPr>
          <p:cNvPr id="5" name="Slide Number Placeholder 4">
            <a:extLst>
              <a:ext uri="{FF2B5EF4-FFF2-40B4-BE49-F238E27FC236}">
                <a16:creationId xmlns:a16="http://schemas.microsoft.com/office/drawing/2014/main" id="{E7924F9C-B684-8FD5-D180-CCEA5F02F375}"/>
              </a:ext>
            </a:extLst>
          </p:cNvPr>
          <p:cNvSpPr>
            <a:spLocks noGrp="1"/>
          </p:cNvSpPr>
          <p:nvPr>
            <p:ph type="sldNum" sz="quarter" idx="12"/>
          </p:nvPr>
        </p:nvSpPr>
        <p:spPr/>
        <p:txBody>
          <a:bodyPr/>
          <a:lstStyle/>
          <a:p>
            <a:fld id="{2C01474E-3CA1-4764-8D2A-020AA4256BE1}" type="slidenum">
              <a:rPr lang="en-CA" smtClean="0"/>
              <a:t>3</a:t>
            </a:fld>
            <a:endParaRPr lang="en-CA"/>
          </a:p>
        </p:txBody>
      </p:sp>
    </p:spTree>
    <p:extLst>
      <p:ext uri="{BB962C8B-B14F-4D97-AF65-F5344CB8AC3E}">
        <p14:creationId xmlns:p14="http://schemas.microsoft.com/office/powerpoint/2010/main" val="2921401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Bookman Old Style" panose="02050604050505020204" pitchFamily="18" charset="0"/>
              </a:rPr>
              <a:t>Outline</a:t>
            </a:r>
            <a:endParaRPr lang="en-CA" b="1" dirty="0">
              <a:solidFill>
                <a:schemeClr val="tx1"/>
              </a:solidFill>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all" spc="0" normalizeH="0" baseline="0" noProof="0" dirty="0">
                <a:ln>
                  <a:noFill/>
                </a:ln>
                <a:solidFill>
                  <a:srgbClr val="FFFFFF"/>
                </a:solidFill>
                <a:effectLst/>
                <a:uLnTx/>
                <a:uFillTx/>
                <a:latin typeface="Calibri" panose="020F0502020204030204"/>
                <a:ea typeface="+mn-ea"/>
                <a:cs typeface="+mn-cs"/>
              </a:rPr>
              <a:t>Southern and Eastern Africa Trade Information and Negotiations Institute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01474E-3CA1-4764-8D2A-020AA4256BE1}" type="slidenum">
              <a:rPr kumimoji="0" lang="en-CA"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44752B9B-BA5D-425A-B40A-6EA019C64ADD}"/>
              </a:ext>
            </a:extLst>
          </p:cNvPr>
          <p:cNvSpPr>
            <a:spLocks noGrp="1"/>
          </p:cNvSpPr>
          <p:nvPr>
            <p:ph idx="1"/>
          </p:nvPr>
        </p:nvSpPr>
        <p:spPr>
          <a:xfrm>
            <a:off x="1154083" y="1866054"/>
            <a:ext cx="10058400" cy="4023360"/>
          </a:xfrm>
        </p:spPr>
        <p:txBody>
          <a:bodyPr>
            <a:normAutofit/>
          </a:bodyPr>
          <a:lstStyle/>
          <a:p>
            <a:pPr>
              <a:buFont typeface="Wingdings" panose="05000000000000000000" pitchFamily="2" charset="2"/>
              <a:buChar char="q"/>
            </a:pPr>
            <a:r>
              <a:rPr lang="en-US" sz="2800" dirty="0">
                <a:latin typeface="Bookman Old Style" panose="02050604050505020204" pitchFamily="18" charset="0"/>
              </a:rPr>
              <a:t>Introduction</a:t>
            </a:r>
          </a:p>
          <a:p>
            <a:pPr>
              <a:buFont typeface="Wingdings" panose="05000000000000000000" pitchFamily="2" charset="2"/>
              <a:buChar char="q"/>
            </a:pPr>
            <a:r>
              <a:rPr lang="en-US" sz="2800" dirty="0">
                <a:latin typeface="Bookman Old Style" panose="02050604050505020204" pitchFamily="18" charset="0"/>
              </a:rPr>
              <a:t>Africa’s position in the global economy</a:t>
            </a:r>
          </a:p>
          <a:p>
            <a:pPr>
              <a:buFont typeface="Wingdings" panose="05000000000000000000" pitchFamily="2" charset="2"/>
              <a:buChar char="q"/>
            </a:pPr>
            <a:r>
              <a:rPr lang="en-US" sz="2800" dirty="0">
                <a:latin typeface="Bookman Old Style" panose="02050604050505020204" pitchFamily="18" charset="0"/>
              </a:rPr>
              <a:t>Historical roots of Africa’s trade structure</a:t>
            </a:r>
          </a:p>
          <a:p>
            <a:pPr>
              <a:buFont typeface="Wingdings" panose="05000000000000000000" pitchFamily="2" charset="2"/>
              <a:buChar char="q"/>
            </a:pPr>
            <a:r>
              <a:rPr lang="en-US" sz="2800" dirty="0">
                <a:latin typeface="Bookman Old Style" panose="02050604050505020204" pitchFamily="18" charset="0"/>
              </a:rPr>
              <a:t>The new Economic order</a:t>
            </a:r>
          </a:p>
          <a:p>
            <a:pPr>
              <a:buFont typeface="Wingdings" panose="05000000000000000000" pitchFamily="2" charset="2"/>
              <a:buChar char="q"/>
            </a:pPr>
            <a:r>
              <a:rPr lang="en-US" sz="2800" dirty="0">
                <a:latin typeface="Bookman Old Style" panose="02050604050505020204" pitchFamily="18" charset="0"/>
              </a:rPr>
              <a:t>Systemic Trade imbalance, public debt and false solutions</a:t>
            </a:r>
          </a:p>
          <a:p>
            <a:pPr>
              <a:buFont typeface="Wingdings" panose="05000000000000000000" pitchFamily="2" charset="2"/>
              <a:buChar char="q"/>
            </a:pPr>
            <a:r>
              <a:rPr lang="en-US" sz="2800" dirty="0">
                <a:latin typeface="Bookman Old Style" panose="02050604050505020204" pitchFamily="18" charset="0"/>
              </a:rPr>
              <a:t>Way forward</a:t>
            </a:r>
          </a:p>
          <a:p>
            <a:endParaRPr lang="en-US" dirty="0"/>
          </a:p>
          <a:p>
            <a:endParaRPr lang="en-US" dirty="0"/>
          </a:p>
          <a:p>
            <a:endParaRPr lang="en-US" dirty="0"/>
          </a:p>
        </p:txBody>
      </p:sp>
    </p:spTree>
    <p:extLst>
      <p:ext uri="{BB962C8B-B14F-4D97-AF65-F5344CB8AC3E}">
        <p14:creationId xmlns:p14="http://schemas.microsoft.com/office/powerpoint/2010/main" val="4088435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chemeClr val="tx1"/>
                </a:solidFill>
                <a:latin typeface="Bookman Old Style" panose="02050604050505020204" pitchFamily="18" charset="0"/>
              </a:rPr>
              <a:t>Introduction</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all" spc="0" normalizeH="0" baseline="0" noProof="0" dirty="0">
                <a:ln>
                  <a:noFill/>
                </a:ln>
                <a:solidFill>
                  <a:srgbClr val="FFFFFF"/>
                </a:solidFill>
                <a:effectLst/>
                <a:uLnTx/>
                <a:uFillTx/>
                <a:latin typeface="Calibri" panose="020F0502020204030204"/>
                <a:ea typeface="+mn-ea"/>
                <a:cs typeface="+mn-cs"/>
              </a:rPr>
              <a:t>Southern and Eastern Africa Trade Information and Negotiations Institute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01474E-3CA1-4764-8D2A-020AA4256BE1}" type="slidenum">
              <a:rPr kumimoji="0" lang="en-CA"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44752B9B-BA5D-425A-B40A-6EA019C64ADD}"/>
              </a:ext>
            </a:extLst>
          </p:cNvPr>
          <p:cNvSpPr>
            <a:spLocks noGrp="1"/>
          </p:cNvSpPr>
          <p:nvPr>
            <p:ph idx="1"/>
          </p:nvPr>
        </p:nvSpPr>
        <p:spPr/>
        <p:txBody>
          <a:bodyPr>
            <a:normAutofit fontScale="92500" lnSpcReduction="10000"/>
          </a:bodyPr>
          <a:lstStyle/>
          <a:p>
            <a:pPr marL="0" indent="0">
              <a:buNone/>
            </a:pPr>
            <a:r>
              <a:rPr lang="en-US" sz="2800" dirty="0"/>
              <a:t>The link between trade and debt </a:t>
            </a:r>
          </a:p>
          <a:p>
            <a:pPr>
              <a:buFont typeface="Wingdings" panose="05000000000000000000" pitchFamily="2" charset="2"/>
              <a:buChar char="v"/>
            </a:pPr>
            <a:r>
              <a:rPr lang="en-US" sz="2800" dirty="0"/>
              <a:t>The SDG Agenda 2030 &amp; Agenda 2063 recognizes international trade as a mechanism through which some of these goals can be achieved;</a:t>
            </a:r>
          </a:p>
          <a:p>
            <a:pPr>
              <a:buFont typeface="Wingdings" panose="05000000000000000000" pitchFamily="2" charset="2"/>
              <a:buChar char="v"/>
            </a:pPr>
            <a:r>
              <a:rPr lang="en-US" sz="2800" dirty="0"/>
              <a:t>Trade is a source of foreign exchange, facilitates exchange of goods and services</a:t>
            </a:r>
          </a:p>
          <a:p>
            <a:pPr>
              <a:buFont typeface="Wingdings" panose="05000000000000000000" pitchFamily="2" charset="2"/>
              <a:buChar char="v"/>
            </a:pPr>
            <a:r>
              <a:rPr lang="en-US" sz="2800" dirty="0"/>
              <a:t>Enjoying proceeds of trade requires Countries’ deliberate interventions to invest in ventures that facilitate smooth running of the economy</a:t>
            </a:r>
          </a:p>
          <a:p>
            <a:pPr>
              <a:buFont typeface="Wingdings" panose="05000000000000000000" pitchFamily="2" charset="2"/>
              <a:buChar char="v"/>
            </a:pPr>
            <a:r>
              <a:rPr lang="en-US" sz="2800" dirty="0"/>
              <a:t>Due to continuous revenue shortages, African Countries opt to borrow to finance such investments.</a:t>
            </a:r>
          </a:p>
          <a:p>
            <a:pPr>
              <a:buFont typeface="Wingdings" panose="05000000000000000000" pitchFamily="2" charset="2"/>
              <a:buChar char="v"/>
            </a:pPr>
            <a:endParaRPr lang="en-US" sz="2800" dirty="0"/>
          </a:p>
          <a:p>
            <a:endParaRPr lang="en-US" dirty="0"/>
          </a:p>
        </p:txBody>
      </p:sp>
    </p:spTree>
    <p:extLst>
      <p:ext uri="{BB962C8B-B14F-4D97-AF65-F5344CB8AC3E}">
        <p14:creationId xmlns:p14="http://schemas.microsoft.com/office/powerpoint/2010/main" val="3410413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90D6-3E57-D1D6-7EFF-F2BA2787BCCA}"/>
              </a:ext>
            </a:extLst>
          </p:cNvPr>
          <p:cNvSpPr>
            <a:spLocks noGrp="1"/>
          </p:cNvSpPr>
          <p:nvPr>
            <p:ph type="title"/>
          </p:nvPr>
        </p:nvSpPr>
        <p:spPr>
          <a:xfrm>
            <a:off x="835630" y="202915"/>
            <a:ext cx="10476217" cy="1451224"/>
          </a:xfrm>
        </p:spPr>
        <p:txBody>
          <a:bodyPr anchor="b">
            <a:normAutofit/>
          </a:bodyPr>
          <a:lstStyle/>
          <a:p>
            <a:r>
              <a:rPr lang="en-US" sz="3400" b="1" dirty="0">
                <a:solidFill>
                  <a:schemeClr val="tx1"/>
                </a:solidFill>
                <a:latin typeface="Bookman Old Style" panose="02050604050505020204" pitchFamily="18" charset="0"/>
              </a:rPr>
              <a:t>Africa’s Position in the Global Economy</a:t>
            </a:r>
          </a:p>
        </p:txBody>
      </p:sp>
      <p:pic>
        <p:nvPicPr>
          <p:cNvPr id="5" name="Content Placeholder 4" descr="Global business conceptual image.">
            <a:extLst>
              <a:ext uri="{FF2B5EF4-FFF2-40B4-BE49-F238E27FC236}">
                <a16:creationId xmlns:a16="http://schemas.microsoft.com/office/drawing/2014/main" id="{54A8EEDD-C74D-4584-BF82-A641297A1616}"/>
              </a:ext>
            </a:extLst>
          </p:cNvPr>
          <p:cNvPicPr>
            <a:picLocks noGrp="1" noChangeAspect="1"/>
          </p:cNvPicPr>
          <p:nvPr>
            <p:ph type="pic" sz="quarter" idx="15"/>
          </p:nvPr>
        </p:nvPicPr>
        <p:blipFill>
          <a:blip r:embed="rId3"/>
          <a:srcRect l="18037" r="29242" b="-2"/>
          <a:stretch>
            <a:fillRect/>
          </a:stretch>
        </p:blipFill>
        <p:spPr>
          <a:xfrm>
            <a:off x="835630" y="2084368"/>
            <a:ext cx="4564763" cy="4066829"/>
          </a:xfrm>
        </p:spPr>
      </p:pic>
      <p:sp>
        <p:nvSpPr>
          <p:cNvPr id="4" name="Content Placeholder 3">
            <a:extLst>
              <a:ext uri="{FF2B5EF4-FFF2-40B4-BE49-F238E27FC236}">
                <a16:creationId xmlns:a16="http://schemas.microsoft.com/office/drawing/2014/main" id="{AB24D62F-9EE5-583C-08F6-755B211624C7}"/>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751559" y="1855845"/>
            <a:ext cx="6127620" cy="4523873"/>
          </a:xfrm>
        </p:spPr>
        <p:txBody>
          <a:bodyPr>
            <a:normAutofit fontScale="25000" lnSpcReduction="20000"/>
          </a:bodyPr>
          <a:lstStyle/>
          <a:p>
            <a:pPr marL="0" lvl="0" indent="0">
              <a:spcBef>
                <a:spcPts val="2500"/>
              </a:spcBef>
              <a:buFont typeface="Arial" panose="020B0604020202020204" pitchFamily="34" charset="0"/>
              <a:buNone/>
            </a:pPr>
            <a:r>
              <a:rPr lang="en-US" sz="5600" b="1" dirty="0">
                <a:solidFill>
                  <a:schemeClr val="tx1"/>
                </a:solidFill>
                <a:latin typeface="Bookman Old Style" panose="02050604050505020204" pitchFamily="18" charset="0"/>
              </a:rPr>
              <a:t>Resource-rich, value-poor</a:t>
            </a:r>
          </a:p>
          <a:p>
            <a:pPr marL="285750" lvl="1" indent="-285750"/>
            <a:r>
              <a:rPr lang="en-GB" sz="5600" dirty="0">
                <a:solidFill>
                  <a:schemeClr val="tx1"/>
                </a:solidFill>
                <a:latin typeface="Bookman Old Style" panose="02050604050505020204" pitchFamily="18" charset="0"/>
              </a:rPr>
              <a:t>Home to vast reserves of critical minerals, energy resources, and arable land.</a:t>
            </a:r>
          </a:p>
          <a:p>
            <a:pPr marL="285750" lvl="1" indent="-285750"/>
            <a:r>
              <a:rPr lang="en-GB" sz="5600" dirty="0">
                <a:solidFill>
                  <a:schemeClr val="tx1"/>
                </a:solidFill>
                <a:latin typeface="Bookman Old Style" panose="02050604050505020204" pitchFamily="18" charset="0"/>
              </a:rPr>
              <a:t>More than half of African Countries rely on oil, gas and other minerals. These account for at least 60 percent of their export earnings</a:t>
            </a:r>
          </a:p>
          <a:p>
            <a:pPr marL="0" lvl="1" indent="0">
              <a:buNone/>
            </a:pPr>
            <a:r>
              <a:rPr lang="en-GB" sz="5600" b="1" dirty="0">
                <a:solidFill>
                  <a:schemeClr val="tx1"/>
                </a:solidFill>
                <a:latin typeface="Bookman Old Style" panose="02050604050505020204" pitchFamily="18" charset="0"/>
              </a:rPr>
              <a:t>A marginal player in global trade</a:t>
            </a:r>
          </a:p>
          <a:p>
            <a:pPr marL="285750" lvl="1" indent="-285750"/>
            <a:r>
              <a:rPr lang="en-GB" sz="5600" dirty="0">
                <a:solidFill>
                  <a:schemeClr val="tx1"/>
                </a:solidFill>
                <a:latin typeface="Bookman Old Style" panose="02050604050505020204" pitchFamily="18" charset="0"/>
              </a:rPr>
              <a:t>Accounts for nearly 19% of the global population but only about 3% of global merchandise trade. </a:t>
            </a:r>
          </a:p>
          <a:p>
            <a:pPr marL="285750" lvl="1" indent="-285750"/>
            <a:r>
              <a:rPr lang="en-GB" sz="5600" dirty="0">
                <a:solidFill>
                  <a:schemeClr val="tx1"/>
                </a:solidFill>
                <a:latin typeface="Bookman Old Style" panose="02050604050505020204" pitchFamily="18" charset="0"/>
              </a:rPr>
              <a:t>Limited participation in global and regional value chains.</a:t>
            </a:r>
          </a:p>
          <a:p>
            <a:pPr marL="0" lvl="1" indent="0">
              <a:buNone/>
            </a:pPr>
            <a:r>
              <a:rPr lang="en-GB" sz="5600" b="1" dirty="0">
                <a:solidFill>
                  <a:schemeClr val="tx1"/>
                </a:solidFill>
                <a:latin typeface="Bookman Old Style" panose="02050604050505020204" pitchFamily="18" charset="0"/>
              </a:rPr>
              <a:t>L</a:t>
            </a:r>
            <a:r>
              <a:rPr lang="en-US" sz="5600" b="1" dirty="0">
                <a:solidFill>
                  <a:schemeClr val="tx1"/>
                </a:solidFill>
                <a:latin typeface="Bookman Old Style" panose="02050604050505020204" pitchFamily="18" charset="0"/>
              </a:rPr>
              <a:t>ow Regional Integration</a:t>
            </a:r>
          </a:p>
          <a:p>
            <a:pPr marL="285750" lvl="1" indent="-285750"/>
            <a:r>
              <a:rPr lang="en-GB" sz="5600" dirty="0">
                <a:solidFill>
                  <a:schemeClr val="tx1"/>
                </a:solidFill>
                <a:latin typeface="Bookman Old Style" panose="02050604050505020204" pitchFamily="18" charset="0"/>
              </a:rPr>
              <a:t>Intra-African trade accounts for only 15–18% of total African trade. </a:t>
            </a:r>
          </a:p>
          <a:p>
            <a:pPr marL="285750" lvl="1" indent="-285750"/>
            <a:r>
              <a:rPr lang="en-GB" sz="5600" dirty="0">
                <a:solidFill>
                  <a:schemeClr val="tx1"/>
                </a:solidFill>
                <a:latin typeface="Bookman Old Style" panose="02050604050505020204" pitchFamily="18" charset="0"/>
              </a:rPr>
              <a:t>Weak industrial linkages and high trade costs constrain regional commerce.</a:t>
            </a:r>
            <a:endParaRPr lang="en-US" sz="5600" dirty="0">
              <a:solidFill>
                <a:schemeClr val="tx1"/>
              </a:solidFill>
              <a:latin typeface="Bookman Old Style" panose="02050604050505020204" pitchFamily="18" charset="0"/>
            </a:endParaRPr>
          </a:p>
          <a:p>
            <a:pPr marL="0" lvl="1" indent="0">
              <a:buNone/>
            </a:pPr>
            <a:r>
              <a:rPr lang="en-US" sz="5600" b="1" dirty="0">
                <a:solidFill>
                  <a:schemeClr val="tx1"/>
                </a:solidFill>
                <a:latin typeface="Bookman Old Style" panose="02050604050505020204" pitchFamily="18" charset="0"/>
              </a:rPr>
              <a:t>Persistent structural trade imbalance</a:t>
            </a:r>
          </a:p>
          <a:p>
            <a:pPr marL="285750" lvl="1" indent="-285750"/>
            <a:r>
              <a:rPr lang="en-GB" sz="5600" dirty="0">
                <a:solidFill>
                  <a:schemeClr val="tx1"/>
                </a:solidFill>
                <a:latin typeface="Bookman Old Style" panose="02050604050505020204" pitchFamily="18" charset="0"/>
              </a:rPr>
              <a:t>Exports mainly raw materials while importing higher-value manufactured goods. </a:t>
            </a:r>
          </a:p>
          <a:p>
            <a:pPr marL="285750" lvl="1" indent="-285750"/>
            <a:r>
              <a:rPr lang="en-GB" sz="5600" dirty="0">
                <a:solidFill>
                  <a:schemeClr val="tx1"/>
                </a:solidFill>
                <a:latin typeface="Bookman Old Style" panose="02050604050505020204" pitchFamily="18" charset="0"/>
              </a:rPr>
              <a:t>Limited industrialization and export diversification contribute to trade deficits.</a:t>
            </a:r>
            <a:endParaRPr lang="en-US" sz="5600" dirty="0">
              <a:solidFill>
                <a:schemeClr val="tx1"/>
              </a:solidFill>
              <a:latin typeface="Bookman Old Style" panose="02050604050505020204" pitchFamily="18" charset="0"/>
            </a:endParaRPr>
          </a:p>
          <a:p>
            <a:pPr marL="0" lvl="1" indent="0">
              <a:buNone/>
            </a:pPr>
            <a:r>
              <a:rPr lang="en-US" sz="5600" b="1" dirty="0">
                <a:solidFill>
                  <a:schemeClr val="tx1"/>
                </a:solidFill>
                <a:latin typeface="Bookman Old Style" panose="02050604050505020204" pitchFamily="18" charset="0"/>
              </a:rPr>
              <a:t>Growing external debt vulnerability (domestic debt)</a:t>
            </a:r>
          </a:p>
          <a:p>
            <a:pPr marL="285750" lvl="1" indent="-285750"/>
            <a:r>
              <a:rPr lang="en-GB" sz="5600" dirty="0">
                <a:solidFill>
                  <a:schemeClr val="tx1"/>
                </a:solidFill>
                <a:latin typeface="Bookman Old Style" panose="02050604050505020204" pitchFamily="18" charset="0"/>
              </a:rPr>
              <a:t>Low export earnings exposes Africa to forex risks. </a:t>
            </a:r>
          </a:p>
          <a:p>
            <a:pPr marL="0" lvl="1" indent="0">
              <a:buFont typeface="Arial" panose="020B0604020202020204" pitchFamily="34" charset="0"/>
              <a:buNone/>
            </a:pPr>
            <a:endParaRPr lang="en-US" dirty="0"/>
          </a:p>
        </p:txBody>
      </p:sp>
    </p:spTree>
    <p:extLst>
      <p:ext uri="{BB962C8B-B14F-4D97-AF65-F5344CB8AC3E}">
        <p14:creationId xmlns:p14="http://schemas.microsoft.com/office/powerpoint/2010/main" val="802936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121B-A3FF-461A-98F8-7E4B4F3E3C9C}"/>
              </a:ext>
            </a:extLst>
          </p:cNvPr>
          <p:cNvSpPr>
            <a:spLocks noGrp="1"/>
          </p:cNvSpPr>
          <p:nvPr>
            <p:ph type="title"/>
          </p:nvPr>
        </p:nvSpPr>
        <p:spPr>
          <a:xfrm>
            <a:off x="536908" y="-508973"/>
            <a:ext cx="5762287" cy="1309955"/>
          </a:xfrm>
        </p:spPr>
        <p:txBody>
          <a:bodyPr anchor="b">
            <a:normAutofit/>
          </a:bodyPr>
          <a:lstStyle/>
          <a:p>
            <a:r>
              <a:rPr lang="en-US" sz="1600" b="1" dirty="0">
                <a:solidFill>
                  <a:schemeClr val="tx2">
                    <a:lumMod val="25000"/>
                    <a:lumOff val="75000"/>
                  </a:schemeClr>
                </a:solidFill>
                <a:latin typeface="Bookman Old Style" panose="02050604050505020204" pitchFamily="18" charset="0"/>
              </a:rPr>
              <a:t>Historical Roots of Africa’s Trade Structure and position</a:t>
            </a:r>
          </a:p>
        </p:txBody>
      </p:sp>
      <p:sp>
        <p:nvSpPr>
          <p:cNvPr id="4" name="Content Placeholder 3">
            <a:extLst>
              <a:ext uri="{FF2B5EF4-FFF2-40B4-BE49-F238E27FC236}">
                <a16:creationId xmlns:a16="http://schemas.microsoft.com/office/drawing/2014/main" id="{51A77FDB-3A58-ABF1-FD03-525BF5B56209}"/>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12647" y="800982"/>
            <a:ext cx="5048695" cy="5588755"/>
          </a:xfrm>
        </p:spPr>
        <p:txBody>
          <a:bodyPr>
            <a:normAutofit/>
          </a:bodyPr>
          <a:lstStyle/>
          <a:p>
            <a:pPr marL="0" lvl="0" indent="0">
              <a:spcBef>
                <a:spcPts val="2500"/>
              </a:spcBef>
              <a:buFont typeface="Arial" panose="020B0604020202020204" pitchFamily="34" charset="0"/>
              <a:buNone/>
            </a:pPr>
            <a:r>
              <a:rPr lang="en-US" sz="1800" b="1" dirty="0">
                <a:latin typeface="Bookman Old Style" panose="02050604050505020204" pitchFamily="18" charset="0"/>
              </a:rPr>
              <a:t>Colonial Extraction Legacy</a:t>
            </a:r>
          </a:p>
          <a:p>
            <a:pPr marL="285750" lvl="1" indent="-285750">
              <a:buFont typeface="Arial" panose="020B0604020202020204" pitchFamily="34" charset="0"/>
              <a:buChar char="•"/>
            </a:pPr>
            <a:r>
              <a:rPr lang="en-US" sz="1800" dirty="0">
                <a:latin typeface="Bookman Old Style" panose="02050604050505020204" pitchFamily="18" charset="0"/>
              </a:rPr>
              <a:t>Centuries of colonial extraction shaped Africa’s trade – Balkanization </a:t>
            </a:r>
          </a:p>
          <a:p>
            <a:pPr marL="285750" lvl="1" indent="-285750">
              <a:buFont typeface="Arial" panose="020B0604020202020204" pitchFamily="34" charset="0"/>
              <a:buChar char="•"/>
            </a:pPr>
            <a:r>
              <a:rPr lang="en-US" sz="1800" dirty="0">
                <a:latin typeface="Bookman Old Style" panose="02050604050505020204" pitchFamily="18" charset="0"/>
              </a:rPr>
              <a:t>resource exploitation and labor through slave trade.</a:t>
            </a:r>
          </a:p>
          <a:p>
            <a:pPr marL="285750" lvl="1" indent="-285750">
              <a:buFont typeface="Arial" panose="020B0604020202020204" pitchFamily="34" charset="0"/>
              <a:buChar char="•"/>
            </a:pPr>
            <a:r>
              <a:rPr lang="en-US" sz="1800" dirty="0">
                <a:latin typeface="Bookman Old Style" panose="02050604050505020204" pitchFamily="18" charset="0"/>
              </a:rPr>
              <a:t>imposition of monoculture exports, limiting economic diversification</a:t>
            </a:r>
          </a:p>
          <a:p>
            <a:pPr marL="0" lvl="0" indent="0">
              <a:spcBef>
                <a:spcPts val="2500"/>
              </a:spcBef>
              <a:buFont typeface="Arial" panose="020B0604020202020204" pitchFamily="34" charset="0"/>
              <a:buNone/>
            </a:pPr>
            <a:r>
              <a:rPr lang="en-US" sz="1800" b="1" dirty="0">
                <a:latin typeface="Bookman Old Style" panose="02050604050505020204" pitchFamily="18" charset="0"/>
              </a:rPr>
              <a:t>Post-Colonial Trade Continuity</a:t>
            </a:r>
          </a:p>
          <a:p>
            <a:pPr marL="285750" lvl="1" indent="-285750">
              <a:buFont typeface="Arial" panose="020B0604020202020204" pitchFamily="34" charset="0"/>
              <a:buChar char="•"/>
            </a:pPr>
            <a:r>
              <a:rPr lang="en-US" sz="1800" dirty="0">
                <a:latin typeface="Bookman Old Style" panose="02050604050505020204" pitchFamily="18" charset="0"/>
              </a:rPr>
              <a:t>Extractivist infrastructural policy – undermining intra trade</a:t>
            </a:r>
          </a:p>
          <a:p>
            <a:pPr marL="285750" lvl="1" indent="-285750">
              <a:buFont typeface="Arial" panose="020B0604020202020204" pitchFamily="34" charset="0"/>
              <a:buChar char="•"/>
            </a:pPr>
            <a:r>
              <a:rPr lang="en-US" sz="1800" dirty="0">
                <a:latin typeface="Bookman Old Style" panose="02050604050505020204" pitchFamily="18" charset="0"/>
              </a:rPr>
              <a:t>All major infrastructure connect Africa to the coast</a:t>
            </a:r>
          </a:p>
          <a:p>
            <a:pPr marL="285750" lvl="1" indent="-285750">
              <a:buFont typeface="Arial" panose="020B0604020202020204" pitchFamily="34" charset="0"/>
              <a:buChar char="•"/>
            </a:pPr>
            <a:r>
              <a:rPr lang="en-US" sz="1800" dirty="0">
                <a:latin typeface="Bookman Old Style" panose="02050604050505020204" pitchFamily="18" charset="0"/>
              </a:rPr>
              <a:t>evolving initiatives like Every thing But Arms (EBA) , Stabilization of exports, tariff escalation</a:t>
            </a:r>
          </a:p>
          <a:p>
            <a:pPr marL="285750" lvl="1" indent="-285750">
              <a:buFont typeface="Arial" panose="020B0604020202020204" pitchFamily="34" charset="0"/>
              <a:buChar char="•"/>
            </a:pPr>
            <a:r>
              <a:rPr lang="en-US" sz="1800" dirty="0">
                <a:latin typeface="Bookman Old Style" panose="02050604050505020204" pitchFamily="18" charset="0"/>
              </a:rPr>
              <a:t>Structural constraints – SAPs, bilateral and multilateral trade agreements</a:t>
            </a:r>
          </a:p>
        </p:txBody>
      </p:sp>
      <p:pic>
        <p:nvPicPr>
          <p:cNvPr id="8" name="Picture 7">
            <a:extLst>
              <a:ext uri="{FF2B5EF4-FFF2-40B4-BE49-F238E27FC236}">
                <a16:creationId xmlns:a16="http://schemas.microsoft.com/office/drawing/2014/main" id="{056B10AA-0D57-1CDB-C0CB-A5836979DE9C}"/>
              </a:ext>
            </a:extLst>
          </p:cNvPr>
          <p:cNvPicPr>
            <a:picLocks noChangeAspect="1"/>
          </p:cNvPicPr>
          <p:nvPr/>
        </p:nvPicPr>
        <p:blipFill>
          <a:blip r:embed="rId3"/>
          <a:stretch>
            <a:fillRect/>
          </a:stretch>
        </p:blipFill>
        <p:spPr>
          <a:xfrm>
            <a:off x="5516935" y="468263"/>
            <a:ext cx="6581082" cy="5830206"/>
          </a:xfrm>
          <a:prstGeom prst="rect">
            <a:avLst/>
          </a:prstGeom>
        </p:spPr>
      </p:pic>
      <p:sp>
        <p:nvSpPr>
          <p:cNvPr id="11" name="TextBox 10">
            <a:extLst>
              <a:ext uri="{FF2B5EF4-FFF2-40B4-BE49-F238E27FC236}">
                <a16:creationId xmlns:a16="http://schemas.microsoft.com/office/drawing/2014/main" id="{4C2A29C4-6587-0202-E5C0-B34B9E91F9D7}"/>
              </a:ext>
            </a:extLst>
          </p:cNvPr>
          <p:cNvSpPr txBox="1"/>
          <p:nvPr/>
        </p:nvSpPr>
        <p:spPr>
          <a:xfrm>
            <a:off x="5767035" y="116554"/>
            <a:ext cx="63309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102">
                    <a:lumMod val="25000"/>
                    <a:lumOff val="75000"/>
                  </a:srgbClr>
                </a:solidFill>
                <a:effectLst/>
                <a:uLnTx/>
                <a:uFillTx/>
                <a:latin typeface="Bookman Old Style" panose="02050604050505020204" pitchFamily="18" charset="0"/>
                <a:ea typeface="+mn-ea"/>
                <a:cs typeface="+mn-cs"/>
              </a:rPr>
              <a:t>Major infrastructure in post-colonial Africa.</a:t>
            </a:r>
            <a:endParaRPr kumimoji="0" lang="en-UG" sz="2800" b="1" i="0" u="none" strike="noStrike" kern="1200" cap="none" spc="0" normalizeH="0" baseline="0" noProof="0" dirty="0">
              <a:ln>
                <a:noFill/>
              </a:ln>
              <a:solidFill>
                <a:srgbClr val="000102">
                  <a:lumMod val="25000"/>
                  <a:lumOff val="75000"/>
                </a:srgbClr>
              </a:solidFill>
              <a:effectLst/>
              <a:uLnTx/>
              <a:uFillTx/>
              <a:latin typeface="Bookman Old Style" panose="02050604050505020204" pitchFamily="18" charset="0"/>
              <a:ea typeface="+mn-ea"/>
              <a:cs typeface="+mn-cs"/>
            </a:endParaRPr>
          </a:p>
        </p:txBody>
      </p:sp>
      <p:sp>
        <p:nvSpPr>
          <p:cNvPr id="3" name="Footer Placeholder 2">
            <a:extLst>
              <a:ext uri="{FF2B5EF4-FFF2-40B4-BE49-F238E27FC236}">
                <a16:creationId xmlns:a16="http://schemas.microsoft.com/office/drawing/2014/main" id="{8DF28E6C-70AA-1517-92B5-6F20A231BFC5}"/>
              </a:ext>
            </a:extLst>
          </p:cNvPr>
          <p:cNvSpPr>
            <a:spLocks noGrp="1"/>
          </p:cNvSpPr>
          <p:nvPr>
            <p:ph type="ftr" sz="quarter" idx="16"/>
          </p:nvPr>
        </p:nvSpPr>
        <p:spPr/>
        <p:txBody>
          <a:bodyPr/>
          <a:lstStyle/>
          <a:p>
            <a:r>
              <a:rPr lang="en-GB"/>
              <a:t>Southern and Eastern Africa Trade Information and Negotiations Institute</a:t>
            </a:r>
            <a:endParaRPr lang="en-US"/>
          </a:p>
        </p:txBody>
      </p:sp>
      <p:sp>
        <p:nvSpPr>
          <p:cNvPr id="5" name="Slide Number Placeholder 4">
            <a:extLst>
              <a:ext uri="{FF2B5EF4-FFF2-40B4-BE49-F238E27FC236}">
                <a16:creationId xmlns:a16="http://schemas.microsoft.com/office/drawing/2014/main" id="{C5327694-253B-6A7A-1E4A-0CA207375CB3}"/>
              </a:ext>
            </a:extLst>
          </p:cNvPr>
          <p:cNvSpPr>
            <a:spLocks noGrp="1"/>
          </p:cNvSpPr>
          <p:nvPr>
            <p:ph type="sldNum" sz="quarter" idx="17"/>
          </p:nvPr>
        </p:nvSpPr>
        <p:spPr/>
        <p:txBody>
          <a:bodyPr/>
          <a:lstStyle/>
          <a:p>
            <a:fld id="{AEAA3239-9EA4-4A65-A281-97F994456D9F}" type="slidenum">
              <a:rPr lang="en-US" smtClean="0"/>
              <a:t>7</a:t>
            </a:fld>
            <a:endParaRPr lang="en-US"/>
          </a:p>
        </p:txBody>
      </p:sp>
    </p:spTree>
    <p:extLst>
      <p:ext uri="{BB962C8B-B14F-4D97-AF65-F5344CB8AC3E}">
        <p14:creationId xmlns:p14="http://schemas.microsoft.com/office/powerpoint/2010/main" val="1348782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5E6D9-FA97-B8BE-9EF0-128983BFC829}"/>
              </a:ext>
            </a:extLst>
          </p:cNvPr>
          <p:cNvSpPr>
            <a:spLocks noGrp="1"/>
          </p:cNvSpPr>
          <p:nvPr>
            <p:ph type="title"/>
          </p:nvPr>
        </p:nvSpPr>
        <p:spPr>
          <a:xfrm>
            <a:off x="7551958" y="606287"/>
            <a:ext cx="4511361" cy="1111532"/>
          </a:xfrm>
        </p:spPr>
        <p:txBody>
          <a:bodyPr anchor="b">
            <a:normAutofit/>
          </a:bodyPr>
          <a:lstStyle/>
          <a:p>
            <a:r>
              <a:rPr lang="en-US" sz="3800" b="1" dirty="0">
                <a:latin typeface="Bookman Old Style" panose="02050604050505020204" pitchFamily="18" charset="0"/>
              </a:rPr>
              <a:t>The new economic order</a:t>
            </a:r>
          </a:p>
        </p:txBody>
      </p:sp>
      <p:sp>
        <p:nvSpPr>
          <p:cNvPr id="4" name="Content Placeholder 3">
            <a:extLst>
              <a:ext uri="{FF2B5EF4-FFF2-40B4-BE49-F238E27FC236}">
                <a16:creationId xmlns:a16="http://schemas.microsoft.com/office/drawing/2014/main" id="{F89F9070-09BF-9988-2673-1F3457EED230}"/>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7680640" y="1882887"/>
            <a:ext cx="4511360" cy="436882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spcBef>
                <a:spcPts val="2500"/>
              </a:spcBef>
            </a:pPr>
            <a:r>
              <a:rPr lang="en-US" sz="2400" b="1" dirty="0">
                <a:latin typeface="Bookman Old Style" panose="02050604050505020204" pitchFamily="18" charset="0"/>
              </a:rPr>
              <a:t>Declining multilateralism                                                                                                        </a:t>
            </a:r>
            <a:r>
              <a:rPr lang="en-US" sz="2400" dirty="0">
                <a:latin typeface="Bookman Old Style" panose="02050604050505020204" pitchFamily="18" charset="0"/>
              </a:rPr>
              <a:t>China VS USA scramble for Africa’s resources</a:t>
            </a:r>
          </a:p>
          <a:p>
            <a:pPr marL="285750" lvl="1" indent="-285750"/>
            <a:r>
              <a:rPr lang="en-US" sz="2400" dirty="0">
                <a:latin typeface="Bookman Old Style" panose="02050604050505020204" pitchFamily="18" charset="0"/>
              </a:rPr>
              <a:t>Unilateral measures – EUDR, Trump tariffs </a:t>
            </a:r>
          </a:p>
          <a:p>
            <a:pPr marL="285750" lvl="1" indent="-285750"/>
            <a:r>
              <a:rPr lang="en-US" sz="2400" dirty="0">
                <a:latin typeface="Bookman Old Style" panose="02050604050505020204" pitchFamily="18" charset="0"/>
              </a:rPr>
              <a:t>Weaking of WTO, collapse of the latest Ministerial Conference</a:t>
            </a:r>
          </a:p>
          <a:p>
            <a:pPr marL="285750" lvl="1" indent="-285750"/>
            <a:r>
              <a:rPr lang="en-US" sz="2400" dirty="0">
                <a:latin typeface="Bookman Old Style" panose="02050604050505020204" pitchFamily="18" charset="0"/>
              </a:rPr>
              <a:t>EU – modernized EPAs</a:t>
            </a:r>
          </a:p>
          <a:p>
            <a:pPr marL="285750" lvl="1" indent="-285750"/>
            <a:r>
              <a:rPr lang="en-US" sz="2400" dirty="0">
                <a:latin typeface="Bookman Old Style" panose="02050604050505020204" pitchFamily="18" charset="0"/>
              </a:rPr>
              <a:t>USA – health systems in Africa</a:t>
            </a:r>
          </a:p>
          <a:p>
            <a:pPr marL="285750" lvl="1" indent="-285750"/>
            <a:endParaRPr lang="en-US" sz="2400" dirty="0">
              <a:latin typeface="Bookman Old Style" panose="02050604050505020204" pitchFamily="18" charset="0"/>
            </a:endParaRPr>
          </a:p>
          <a:p>
            <a:pPr>
              <a:spcBef>
                <a:spcPts val="2500"/>
              </a:spcBef>
            </a:pPr>
            <a:endParaRPr lang="en-US" b="1" dirty="0">
              <a:latin typeface="Bookman Old Style" panose="02050604050505020204" pitchFamily="18" charset="0"/>
            </a:endParaRPr>
          </a:p>
        </p:txBody>
      </p:sp>
      <p:pic>
        <p:nvPicPr>
          <p:cNvPr id="3" name="20260701-1337-53.3843294">
            <a:hlinkClick r:id="" action="ppaction://media"/>
            <a:extLst>
              <a:ext uri="{FF2B5EF4-FFF2-40B4-BE49-F238E27FC236}">
                <a16:creationId xmlns:a16="http://schemas.microsoft.com/office/drawing/2014/main" id="{A111E857-47CE-120B-1585-D4FA98EE3ED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7551958" cy="6321388"/>
          </a:xfrm>
          <a:prstGeom prst="rect">
            <a:avLst/>
          </a:prstGeom>
        </p:spPr>
      </p:pic>
      <p:sp>
        <p:nvSpPr>
          <p:cNvPr id="5" name="Footer Placeholder 4">
            <a:extLst>
              <a:ext uri="{FF2B5EF4-FFF2-40B4-BE49-F238E27FC236}">
                <a16:creationId xmlns:a16="http://schemas.microsoft.com/office/drawing/2014/main" id="{DF769DED-F541-3550-F12F-2A88BA627885}"/>
              </a:ext>
            </a:extLst>
          </p:cNvPr>
          <p:cNvSpPr>
            <a:spLocks noGrp="1"/>
          </p:cNvSpPr>
          <p:nvPr>
            <p:ph type="ftr" sz="quarter" idx="16"/>
          </p:nvPr>
        </p:nvSpPr>
        <p:spPr/>
        <p:txBody>
          <a:bodyPr/>
          <a:lstStyle/>
          <a:p>
            <a:r>
              <a:rPr lang="en-GB"/>
              <a:t>Southern and Eastern Africa Trade Information and Negotiations Institute</a:t>
            </a:r>
            <a:endParaRPr lang="en-US"/>
          </a:p>
        </p:txBody>
      </p:sp>
      <p:sp>
        <p:nvSpPr>
          <p:cNvPr id="6" name="Slide Number Placeholder 5">
            <a:extLst>
              <a:ext uri="{FF2B5EF4-FFF2-40B4-BE49-F238E27FC236}">
                <a16:creationId xmlns:a16="http://schemas.microsoft.com/office/drawing/2014/main" id="{F598A34F-9021-15F0-C02C-05D2767D7C87}"/>
              </a:ext>
            </a:extLst>
          </p:cNvPr>
          <p:cNvSpPr>
            <a:spLocks noGrp="1"/>
          </p:cNvSpPr>
          <p:nvPr>
            <p:ph type="sldNum" sz="quarter" idx="17"/>
          </p:nvPr>
        </p:nvSpPr>
        <p:spPr/>
        <p:txBody>
          <a:bodyPr/>
          <a:lstStyle/>
          <a:p>
            <a:fld id="{AEAA3239-9EA4-4A65-A281-97F994456D9F}" type="slidenum">
              <a:rPr lang="en-US" smtClean="0"/>
              <a:t>8</a:t>
            </a:fld>
            <a:endParaRPr lang="en-US"/>
          </a:p>
        </p:txBody>
      </p:sp>
    </p:spTree>
    <p:extLst>
      <p:ext uri="{BB962C8B-B14F-4D97-AF65-F5344CB8AC3E}">
        <p14:creationId xmlns:p14="http://schemas.microsoft.com/office/powerpoint/2010/main" val="1581162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92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3"/>
                </p:tgtEl>
              </p:cMediaNode>
            </p:video>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3"/>
                                        </p:tgtEl>
                                      </p:cBhvr>
                                    </p:cmd>
                                  </p:childTnLst>
                                </p:cTn>
                              </p:par>
                            </p:childTnLst>
                          </p:cTn>
                        </p:par>
                      </p:childTnLst>
                    </p:cTn>
                  </p:par>
                </p:childTnLst>
              </p:cTn>
              <p:nextCondLst>
                <p:cond evt="onClick" delay="0">
                  <p:tgtEl>
                    <p:spTgt spid="3"/>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63FAC-13EC-75DD-3FBB-AEF8FFA1CE9F}"/>
              </a:ext>
            </a:extLst>
          </p:cNvPr>
          <p:cNvSpPr>
            <a:spLocks noGrp="1"/>
          </p:cNvSpPr>
          <p:nvPr>
            <p:ph type="title"/>
          </p:nvPr>
        </p:nvSpPr>
        <p:spPr/>
        <p:txBody>
          <a:bodyPr anchor="b">
            <a:normAutofit/>
          </a:bodyPr>
          <a:lstStyle/>
          <a:p>
            <a:r>
              <a:rPr lang="en-US" sz="2800" b="1" dirty="0">
                <a:latin typeface="Bookman Old Style" panose="02050604050505020204" pitchFamily="18" charset="0"/>
              </a:rPr>
              <a:t>Systemic Trade imbalance, public debt and false solutions</a:t>
            </a:r>
          </a:p>
        </p:txBody>
      </p:sp>
      <p:sp>
        <p:nvSpPr>
          <p:cNvPr id="4" name="Content Placeholder 3">
            <a:extLst>
              <a:ext uri="{FF2B5EF4-FFF2-40B4-BE49-F238E27FC236}">
                <a16:creationId xmlns:a16="http://schemas.microsoft.com/office/drawing/2014/main" id="{22A2044A-01D9-BC96-7849-D0CFEEBA7683}"/>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742749" y="1848051"/>
            <a:ext cx="5178392" cy="4379494"/>
          </a:xfrm>
          <a:ln>
            <a:solidFill>
              <a:schemeClr val="bg2">
                <a:lumMod val="50000"/>
              </a:schemeClr>
            </a:solidFill>
          </a:ln>
        </p:spPr>
        <p:txBody>
          <a:bodyPr>
            <a:normAutofit fontScale="40000" lnSpcReduction="20000"/>
          </a:bodyPr>
          <a:lstStyle/>
          <a:p>
            <a:pPr marL="0" lvl="0" indent="0">
              <a:spcBef>
                <a:spcPts val="2500"/>
              </a:spcBef>
              <a:buFont typeface="Arial" panose="020B0604020202020204" pitchFamily="34" charset="0"/>
              <a:buNone/>
            </a:pPr>
            <a:r>
              <a:rPr lang="en-US" sz="1800" b="1" i="1" dirty="0">
                <a:latin typeface="Bookman Old Style" panose="02050604050505020204" pitchFamily="18" charset="0"/>
              </a:rPr>
              <a:t> </a:t>
            </a:r>
            <a:r>
              <a:rPr lang="en-US" sz="2900" b="1" i="1" dirty="0">
                <a:latin typeface="Bookman Old Style" panose="02050604050505020204" pitchFamily="18" charset="0"/>
              </a:rPr>
              <a:t>Why the systemic imbalance</a:t>
            </a:r>
            <a:r>
              <a:rPr lang="en-US" sz="2900" dirty="0">
                <a:latin typeface="Bookman Old Style" panose="02050604050505020204" pitchFamily="18" charset="0"/>
              </a:rPr>
              <a:t>?</a:t>
            </a:r>
          </a:p>
          <a:p>
            <a:pPr marL="0" lvl="0" indent="0">
              <a:spcBef>
                <a:spcPts val="2500"/>
              </a:spcBef>
              <a:buFont typeface="Arial" panose="020B0604020202020204" pitchFamily="34" charset="0"/>
              <a:buNone/>
            </a:pPr>
            <a:r>
              <a:rPr lang="en-US" sz="2900" b="1" dirty="0">
                <a:latin typeface="Bookman Old Style" panose="02050604050505020204" pitchFamily="18" charset="0"/>
              </a:rPr>
              <a:t>Multiple recurrent shocks</a:t>
            </a:r>
          </a:p>
          <a:p>
            <a:pPr>
              <a:spcBef>
                <a:spcPts val="2500"/>
              </a:spcBef>
            </a:pPr>
            <a:r>
              <a:rPr lang="en-US" sz="2900" dirty="0">
                <a:latin typeface="Bookman Old Style" panose="02050604050505020204" pitchFamily="18" charset="0"/>
              </a:rPr>
              <a:t>COVID 19, Russia Ukraine war, US Iran war</a:t>
            </a:r>
          </a:p>
          <a:p>
            <a:pPr marL="0" lvl="0" indent="0">
              <a:spcBef>
                <a:spcPts val="2500"/>
              </a:spcBef>
              <a:buFont typeface="Arial" panose="020B0604020202020204" pitchFamily="34" charset="0"/>
              <a:buNone/>
            </a:pPr>
            <a:r>
              <a:rPr lang="en-US" sz="2900" b="1" dirty="0">
                <a:latin typeface="Bookman Old Style" panose="02050604050505020204" pitchFamily="18" charset="0"/>
              </a:rPr>
              <a:t>Trade disruptions </a:t>
            </a:r>
            <a:r>
              <a:rPr lang="en-US" sz="2900" dirty="0">
                <a:latin typeface="Bookman Old Style" panose="02050604050505020204" pitchFamily="18" charset="0"/>
              </a:rPr>
              <a:t>– </a:t>
            </a:r>
          </a:p>
          <a:p>
            <a:pPr>
              <a:spcBef>
                <a:spcPts val="2500"/>
              </a:spcBef>
            </a:pPr>
            <a:r>
              <a:rPr lang="en-US" sz="2900" dirty="0">
                <a:latin typeface="Bookman Old Style" panose="02050604050505020204" pitchFamily="18" charset="0"/>
              </a:rPr>
              <a:t>low exports</a:t>
            </a:r>
          </a:p>
          <a:p>
            <a:pPr>
              <a:spcBef>
                <a:spcPts val="2500"/>
              </a:spcBef>
            </a:pPr>
            <a:r>
              <a:rPr lang="en-US" sz="2900" dirty="0">
                <a:latin typeface="Bookman Old Style" panose="02050604050505020204" pitchFamily="18" charset="0"/>
              </a:rPr>
              <a:t>decline in commodity prices.</a:t>
            </a:r>
          </a:p>
          <a:p>
            <a:pPr marL="0" lvl="0" indent="0">
              <a:spcBef>
                <a:spcPts val="2500"/>
              </a:spcBef>
              <a:buFont typeface="Arial" panose="020B0604020202020204" pitchFamily="34" charset="0"/>
              <a:buNone/>
            </a:pPr>
            <a:r>
              <a:rPr lang="en-US" sz="2900" b="1" dirty="0">
                <a:latin typeface="Bookman Old Style" panose="02050604050505020204" pitchFamily="18" charset="0"/>
              </a:rPr>
              <a:t>Balance of payment crisis- </a:t>
            </a:r>
            <a:r>
              <a:rPr lang="en-US" sz="2900" dirty="0">
                <a:latin typeface="Bookman Old Style" panose="02050604050505020204" pitchFamily="18" charset="0"/>
              </a:rPr>
              <a:t>trade deficit</a:t>
            </a:r>
          </a:p>
          <a:p>
            <a:pPr>
              <a:spcBef>
                <a:spcPts val="2500"/>
              </a:spcBef>
            </a:pPr>
            <a:r>
              <a:rPr lang="en-US" sz="2900" dirty="0">
                <a:latin typeface="Bookman Old Style" panose="02050604050505020204" pitchFamily="18" charset="0"/>
              </a:rPr>
              <a:t>e.g. the decline in copper prices contributed to Zambia’s debt crisis in 2020 – mining contributed over 72% of </a:t>
            </a:r>
            <a:r>
              <a:rPr lang="en-GB" sz="3200" dirty="0">
                <a:latin typeface="Bookman Old Style" panose="02050604050505020204" pitchFamily="18" charset="0"/>
              </a:rPr>
              <a:t>total export earnings and 44% of government revenues in 2022</a:t>
            </a:r>
          </a:p>
          <a:p>
            <a:pPr marL="0" lvl="0" indent="0">
              <a:spcBef>
                <a:spcPts val="2500"/>
              </a:spcBef>
              <a:buFont typeface="Arial" panose="020B0604020202020204" pitchFamily="34" charset="0"/>
              <a:buNone/>
            </a:pPr>
            <a:r>
              <a:rPr lang="en-GB" sz="2900" dirty="0">
                <a:latin typeface="Bookman Old Style" panose="02050604050505020204" pitchFamily="18" charset="0"/>
              </a:rPr>
              <a:t>Debt Sustainability Framework – LIC DSF</a:t>
            </a:r>
            <a:endParaRPr lang="en-US" sz="2900" dirty="0">
              <a:latin typeface="Bookman Old Style" panose="02050604050505020204" pitchFamily="18" charset="0"/>
            </a:endParaRPr>
          </a:p>
          <a:p>
            <a:pPr marL="0" lvl="0" indent="0">
              <a:spcBef>
                <a:spcPts val="2500"/>
              </a:spcBef>
              <a:buFont typeface="Arial" panose="020B0604020202020204" pitchFamily="34" charset="0"/>
              <a:buNone/>
            </a:pPr>
            <a:endParaRPr lang="en-US" sz="1800" dirty="0">
              <a:latin typeface="Bookman Old Style" panose="02050604050505020204" pitchFamily="18" charset="0"/>
            </a:endParaRPr>
          </a:p>
          <a:p>
            <a:pPr marL="0" lvl="0" indent="0">
              <a:spcBef>
                <a:spcPts val="2500"/>
              </a:spcBef>
              <a:buFont typeface="Arial" panose="020B0604020202020204" pitchFamily="34" charset="0"/>
              <a:buNone/>
            </a:pPr>
            <a:endParaRPr lang="en-US" sz="1800" dirty="0">
              <a:latin typeface="Bookman Old Style" panose="02050604050505020204" pitchFamily="18" charset="0"/>
            </a:endParaRPr>
          </a:p>
          <a:p>
            <a:pPr marL="0" lvl="0" indent="0">
              <a:spcBef>
                <a:spcPts val="2500"/>
              </a:spcBef>
              <a:buFont typeface="Arial" panose="020B0604020202020204" pitchFamily="34" charset="0"/>
              <a:buNone/>
            </a:pPr>
            <a:endParaRPr lang="en-US" sz="1800" dirty="0">
              <a:latin typeface="Bookman Old Style" panose="02050604050505020204" pitchFamily="18" charset="0"/>
            </a:endParaRPr>
          </a:p>
        </p:txBody>
      </p:sp>
      <p:sp>
        <p:nvSpPr>
          <p:cNvPr id="8" name="Content Placeholder 7">
            <a:extLst>
              <a:ext uri="{FF2B5EF4-FFF2-40B4-BE49-F238E27FC236}">
                <a16:creationId xmlns:a16="http://schemas.microsoft.com/office/drawing/2014/main" id="{D1A85779-953B-1423-6800-0FE74E48E706}"/>
              </a:ext>
            </a:extLst>
          </p:cNvPr>
          <p:cNvSpPr>
            <a:spLocks noGrp="1"/>
          </p:cNvSpPr>
          <p:nvPr>
            <p:ph sz="quarter" idx="4"/>
          </p:nvPr>
        </p:nvSpPr>
        <p:spPr>
          <a:xfrm>
            <a:off x="6126480" y="1848050"/>
            <a:ext cx="5322771" cy="4379495"/>
          </a:xfrm>
          <a:ln>
            <a:solidFill>
              <a:schemeClr val="bg2">
                <a:lumMod val="50000"/>
              </a:schemeClr>
            </a:solidFill>
          </a:ln>
        </p:spPr>
        <p:txBody>
          <a:bodyPr>
            <a:noAutofit/>
          </a:bodyPr>
          <a:lstStyle/>
          <a:p>
            <a:pPr marL="0" lvl="0" indent="0">
              <a:spcBef>
                <a:spcPts val="2500"/>
              </a:spcBef>
              <a:buFont typeface="Arial" panose="020B0604020202020204" pitchFamily="34" charset="0"/>
              <a:buNone/>
            </a:pPr>
            <a:r>
              <a:rPr lang="en-US" sz="1000" b="1" i="1" dirty="0">
                <a:latin typeface="Bookman Old Style" panose="02050604050505020204" pitchFamily="18" charset="0"/>
              </a:rPr>
              <a:t>False solutions</a:t>
            </a:r>
          </a:p>
          <a:p>
            <a:pPr marL="0" lvl="0" indent="0">
              <a:spcBef>
                <a:spcPts val="2500"/>
              </a:spcBef>
              <a:buFont typeface="Arial" panose="020B0604020202020204" pitchFamily="34" charset="0"/>
              <a:buNone/>
            </a:pPr>
            <a:r>
              <a:rPr lang="en-US" sz="1000" b="1" dirty="0">
                <a:latin typeface="Bookman Old Style" panose="02050604050505020204" pitchFamily="18" charset="0"/>
              </a:rPr>
              <a:t>Structural Adjustment Programs</a:t>
            </a:r>
          </a:p>
          <a:p>
            <a:pPr marL="285750" lvl="1" indent="-285750"/>
            <a:r>
              <a:rPr lang="en-US" sz="1000" dirty="0">
                <a:latin typeface="Bookman Old Style" panose="02050604050505020204" pitchFamily="18" charset="0"/>
              </a:rPr>
              <a:t>SAPs promoted trade liberalization and privatization</a:t>
            </a:r>
          </a:p>
          <a:p>
            <a:pPr marL="285750" lvl="1" indent="-285750"/>
            <a:endParaRPr lang="en-US" sz="1000" dirty="0">
              <a:latin typeface="Bookman Old Style" panose="02050604050505020204" pitchFamily="18" charset="0"/>
            </a:endParaRPr>
          </a:p>
          <a:p>
            <a:pPr marL="0" lvl="1" indent="0">
              <a:buNone/>
            </a:pPr>
            <a:r>
              <a:rPr lang="en-US" sz="1000" b="1" dirty="0">
                <a:latin typeface="Bookman Old Style" panose="02050604050505020204" pitchFamily="18" charset="0"/>
              </a:rPr>
              <a:t>Blended finance</a:t>
            </a:r>
          </a:p>
          <a:p>
            <a:pPr marL="285750" lvl="1" indent="-285750"/>
            <a:r>
              <a:rPr lang="en-US" sz="1000" dirty="0">
                <a:latin typeface="Bookman Old Style" panose="02050604050505020204" pitchFamily="18" charset="0"/>
              </a:rPr>
              <a:t>De risking private capital</a:t>
            </a:r>
          </a:p>
          <a:p>
            <a:pPr marL="285750" lvl="1" indent="-285750"/>
            <a:r>
              <a:rPr lang="en-US" sz="1000" dirty="0">
                <a:latin typeface="Bookman Old Style" panose="02050604050505020204" pitchFamily="18" charset="0"/>
              </a:rPr>
              <a:t>Innovative financing</a:t>
            </a:r>
          </a:p>
          <a:p>
            <a:pPr marL="285750" lvl="1" indent="-285750"/>
            <a:r>
              <a:rPr lang="en-US" sz="1000" dirty="0">
                <a:latin typeface="Bookman Old Style" panose="02050604050505020204" pitchFamily="18" charset="0"/>
              </a:rPr>
              <a:t>Debt for nature swaps</a:t>
            </a:r>
          </a:p>
          <a:p>
            <a:pPr marL="0" lvl="1" indent="0">
              <a:buNone/>
            </a:pPr>
            <a:endParaRPr lang="en-US" sz="1000" dirty="0">
              <a:latin typeface="Bookman Old Style" panose="02050604050505020204" pitchFamily="18" charset="0"/>
            </a:endParaRPr>
          </a:p>
          <a:p>
            <a:pPr marL="0" lvl="1" indent="0">
              <a:buNone/>
            </a:pPr>
            <a:r>
              <a:rPr lang="en-US" sz="1000" b="1" dirty="0">
                <a:latin typeface="Bookman Old Style" panose="02050604050505020204" pitchFamily="18" charset="0"/>
              </a:rPr>
              <a:t>Green financing – more </a:t>
            </a:r>
            <a:r>
              <a:rPr lang="en-US" sz="1000" b="1">
                <a:latin typeface="Bookman Old Style" panose="02050604050505020204" pitchFamily="18" charset="0"/>
              </a:rPr>
              <a:t>debt creating</a:t>
            </a:r>
          </a:p>
          <a:p>
            <a:pPr marL="0" lvl="1" indent="0">
              <a:buNone/>
            </a:pPr>
            <a:r>
              <a:rPr lang="en-US" sz="1000" b="1">
                <a:latin typeface="Bookman Old Style" panose="02050604050505020204" pitchFamily="18" charset="0"/>
              </a:rPr>
              <a:t>Debt </a:t>
            </a:r>
            <a:r>
              <a:rPr lang="en-US" sz="1000" b="1" dirty="0">
                <a:latin typeface="Bookman Old Style" panose="02050604050505020204" pitchFamily="18" charset="0"/>
              </a:rPr>
              <a:t>Burden and Capital Flight</a:t>
            </a:r>
          </a:p>
          <a:p>
            <a:pPr marL="285750" lvl="1" indent="-285750"/>
            <a:r>
              <a:rPr lang="en-US" sz="1000" dirty="0">
                <a:latin typeface="Bookman Old Style" panose="02050604050505020204" pitchFamily="18" charset="0"/>
              </a:rPr>
              <a:t>Debt burdens intensified with high borrowing costs</a:t>
            </a:r>
          </a:p>
          <a:p>
            <a:pPr marL="285750" lvl="1" indent="-285750"/>
            <a:r>
              <a:rPr lang="en-US" sz="1000" dirty="0">
                <a:latin typeface="Bookman Old Style" panose="02050604050505020204" pitchFamily="18" charset="0"/>
              </a:rPr>
              <a:t> liberalization of the current account facilitated capital flight and illicit financial flows.</a:t>
            </a:r>
          </a:p>
          <a:p>
            <a:pPr marL="0" lvl="1" indent="0">
              <a:buNone/>
            </a:pPr>
            <a:r>
              <a:rPr lang="en-US" sz="1000" b="1" dirty="0">
                <a:latin typeface="Bookman Old Style" panose="02050604050505020204" pitchFamily="18" charset="0"/>
              </a:rPr>
              <a:t>Fiscal Consolidation</a:t>
            </a:r>
          </a:p>
          <a:p>
            <a:pPr marL="285750" lvl="1" indent="-285750"/>
            <a:r>
              <a:rPr lang="en-US" sz="1000" dirty="0">
                <a:latin typeface="Bookman Old Style" panose="02050604050505020204" pitchFamily="18" charset="0"/>
              </a:rPr>
              <a:t>Increasing debt</a:t>
            </a:r>
          </a:p>
          <a:p>
            <a:pPr marL="285750" lvl="1" indent="-285750"/>
            <a:r>
              <a:rPr lang="en-US" sz="1000" dirty="0">
                <a:latin typeface="Bookman Old Style" panose="02050604050505020204" pitchFamily="18" charset="0"/>
              </a:rPr>
              <a:t>low DRM </a:t>
            </a:r>
          </a:p>
          <a:p>
            <a:pPr marL="285750" lvl="1" indent="-285750"/>
            <a:r>
              <a:rPr lang="en-US" sz="1000" dirty="0">
                <a:latin typeface="Bookman Old Style" panose="02050604050505020204" pitchFamily="18" charset="0"/>
              </a:rPr>
              <a:t>large nugatory expenditure</a:t>
            </a:r>
            <a:endParaRPr lang="en-UG" sz="1000" dirty="0">
              <a:latin typeface="Bookman Old Style" panose="02050604050505020204" pitchFamily="18" charset="0"/>
            </a:endParaRPr>
          </a:p>
        </p:txBody>
      </p:sp>
      <p:sp>
        <p:nvSpPr>
          <p:cNvPr id="3" name="Footer Placeholder 2">
            <a:extLst>
              <a:ext uri="{FF2B5EF4-FFF2-40B4-BE49-F238E27FC236}">
                <a16:creationId xmlns:a16="http://schemas.microsoft.com/office/drawing/2014/main" id="{7864396A-BDB1-2EC8-E2FF-42E55F8BF06D}"/>
              </a:ext>
            </a:extLst>
          </p:cNvPr>
          <p:cNvSpPr>
            <a:spLocks noGrp="1"/>
          </p:cNvSpPr>
          <p:nvPr>
            <p:ph type="ftr" sz="quarter" idx="11"/>
          </p:nvPr>
        </p:nvSpPr>
        <p:spPr/>
        <p:txBody>
          <a:bodyPr/>
          <a:lstStyle/>
          <a:p>
            <a:r>
              <a:rPr lang="en-GB"/>
              <a:t>Southern and Eastern Africa Trade Information and Negotiations Institute</a:t>
            </a:r>
            <a:endParaRPr lang="en-US"/>
          </a:p>
        </p:txBody>
      </p:sp>
      <p:sp>
        <p:nvSpPr>
          <p:cNvPr id="5" name="Slide Number Placeholder 4">
            <a:extLst>
              <a:ext uri="{FF2B5EF4-FFF2-40B4-BE49-F238E27FC236}">
                <a16:creationId xmlns:a16="http://schemas.microsoft.com/office/drawing/2014/main" id="{B37A8E5D-64F9-5FBF-38B0-A66E1577CE1F}"/>
              </a:ext>
            </a:extLst>
          </p:cNvPr>
          <p:cNvSpPr>
            <a:spLocks noGrp="1"/>
          </p:cNvSpPr>
          <p:nvPr>
            <p:ph type="sldNum" sz="quarter" idx="12"/>
          </p:nvPr>
        </p:nvSpPr>
        <p:spPr/>
        <p:txBody>
          <a:bodyPr/>
          <a:lstStyle/>
          <a:p>
            <a:fld id="{AEAA3239-9EA4-4A65-A281-97F994456D9F}" type="slidenum">
              <a:rPr lang="en-US" smtClean="0"/>
              <a:t>9</a:t>
            </a:fld>
            <a:endParaRPr lang="en-US"/>
          </a:p>
        </p:txBody>
      </p:sp>
    </p:spTree>
    <p:extLst>
      <p:ext uri="{BB962C8B-B14F-4D97-AF65-F5344CB8AC3E}">
        <p14:creationId xmlns:p14="http://schemas.microsoft.com/office/powerpoint/2010/main" val="33268150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505046"/>
      </a:dk2>
      <a:lt2>
        <a:srgbClr val="EEECE1"/>
      </a:lt2>
      <a:accent1>
        <a:srgbClr val="FFCC00"/>
      </a:accent1>
      <a:accent2>
        <a:srgbClr val="FF0000"/>
      </a:accent2>
      <a:accent3>
        <a:srgbClr val="B64926"/>
      </a:accent3>
      <a:accent4>
        <a:srgbClr val="FF8427"/>
      </a:accent4>
      <a:accent5>
        <a:srgbClr val="CC9900"/>
      </a:accent5>
      <a:accent6>
        <a:srgbClr val="B22600"/>
      </a:accent6>
      <a:hlink>
        <a:srgbClr val="CC9900"/>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Blockwork elegance">
  <a:themeElements>
    <a:clrScheme name="Blockwork Elegance- Copilot 1">
      <a:dk1>
        <a:srgbClr val="000000"/>
      </a:dk1>
      <a:lt1>
        <a:srgbClr val="FFFFFF"/>
      </a:lt1>
      <a:dk2>
        <a:srgbClr val="000102"/>
      </a:dk2>
      <a:lt2>
        <a:srgbClr val="F6F2E6"/>
      </a:lt2>
      <a:accent1>
        <a:srgbClr val="28436C"/>
      </a:accent1>
      <a:accent2>
        <a:srgbClr val="F3BC24"/>
      </a:accent2>
      <a:accent3>
        <a:srgbClr val="8E7B63"/>
      </a:accent3>
      <a:accent4>
        <a:srgbClr val="CC563B"/>
      </a:accent4>
      <a:accent5>
        <a:srgbClr val="A3452F"/>
      </a:accent5>
      <a:accent6>
        <a:srgbClr val="BB9D83"/>
      </a:accent6>
      <a:hlink>
        <a:srgbClr val="4E60DA"/>
      </a:hlink>
      <a:folHlink>
        <a:srgbClr val="4E6094"/>
      </a:folHlink>
    </a:clrScheme>
    <a:fontScheme name="Blockwork Elegance">
      <a:majorFont>
        <a:latin typeface="Bahnschrift SemiLight"/>
        <a:ea typeface=""/>
        <a:cs typeface=""/>
      </a:majorFont>
      <a:minorFont>
        <a:latin typeface="Bahnschrift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work Elegance_Copilot Layouts_win32_KO_V11" id="{190D3195-6803-4DBD-A5E5-D3BB0A934856}" vid="{D3DF0ADA-3EA0-49DE-8FCB-DFEAAB5B3A90}"/>
    </a:ext>
  </a:extLst>
</a:theme>
</file>

<file path=ppt/theme/theme3.xml><?xml version="1.0" encoding="utf-8"?>
<a:theme xmlns:a="http://schemas.openxmlformats.org/drawingml/2006/main" name="1_Retrospect">
  <a:themeElements>
    <a:clrScheme name="Custom 2">
      <a:dk1>
        <a:sysClr val="windowText" lastClr="000000"/>
      </a:dk1>
      <a:lt1>
        <a:sysClr val="window" lastClr="FFFFFF"/>
      </a:lt1>
      <a:dk2>
        <a:srgbClr val="505046"/>
      </a:dk2>
      <a:lt2>
        <a:srgbClr val="EEECE1"/>
      </a:lt2>
      <a:accent1>
        <a:srgbClr val="FFCC00"/>
      </a:accent1>
      <a:accent2>
        <a:srgbClr val="FF0000"/>
      </a:accent2>
      <a:accent3>
        <a:srgbClr val="B64926"/>
      </a:accent3>
      <a:accent4>
        <a:srgbClr val="FF8427"/>
      </a:accent4>
      <a:accent5>
        <a:srgbClr val="CC9900"/>
      </a:accent5>
      <a:accent6>
        <a:srgbClr val="B22600"/>
      </a:accent6>
      <a:hlink>
        <a:srgbClr val="CC9900"/>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2111</Words>
  <Application>Microsoft Office PowerPoint</Application>
  <PresentationFormat>Widescreen</PresentationFormat>
  <Paragraphs>127</Paragraphs>
  <Slides>11</Slides>
  <Notes>5</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Bahnschrift SemiLight</vt:lpstr>
      <vt:lpstr>Bookman Old Style</vt:lpstr>
      <vt:lpstr>Calibri</vt:lpstr>
      <vt:lpstr>Calibri Light</vt:lpstr>
      <vt:lpstr>Wingdings</vt:lpstr>
      <vt:lpstr>Retrospect</vt:lpstr>
      <vt:lpstr>Blockwork elegance</vt:lpstr>
      <vt:lpstr>1_Retrospect</vt:lpstr>
      <vt:lpstr>The shifting Global Economic Order, implications on Trade and debt in Africa: Proposals on the Way Forward </vt:lpstr>
      <vt:lpstr>Objectives of this session</vt:lpstr>
      <vt:lpstr>Question</vt:lpstr>
      <vt:lpstr>Outline</vt:lpstr>
      <vt:lpstr>Introduction</vt:lpstr>
      <vt:lpstr>Africa’s Position in the Global Economy</vt:lpstr>
      <vt:lpstr>Historical Roots of Africa’s Trade Structure and position</vt:lpstr>
      <vt:lpstr>The new economic order</vt:lpstr>
      <vt:lpstr>Systemic Trade imbalance, public debt and false solutions</vt:lpstr>
      <vt:lpstr>Way forward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Tumuhe Hilda</dc:creator>
  <cp:lastModifiedBy>Tumuhe Hilda</cp:lastModifiedBy>
  <cp:revision>27</cp:revision>
  <dcterms:created xsi:type="dcterms:W3CDTF">2026-07-01T10:16:36Z</dcterms:created>
  <dcterms:modified xsi:type="dcterms:W3CDTF">2026-07-02T11:11:07Z</dcterms:modified>
</cp:coreProperties>
</file>